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4"/>
  </p:sldMasterIdLst>
  <p:notesMasterIdLst>
    <p:notesMasterId r:id="rId25"/>
  </p:notesMasterIdLst>
  <p:handoutMasterIdLst>
    <p:handoutMasterId r:id="rId26"/>
  </p:handoutMasterIdLst>
  <p:sldIdLst>
    <p:sldId id="2147378234" r:id="rId5"/>
    <p:sldId id="2147378235" r:id="rId6"/>
    <p:sldId id="2147378237" r:id="rId7"/>
    <p:sldId id="2147378238" r:id="rId8"/>
    <p:sldId id="2147378239" r:id="rId9"/>
    <p:sldId id="2147378240" r:id="rId10"/>
    <p:sldId id="2147378242" r:id="rId11"/>
    <p:sldId id="2147378243" r:id="rId12"/>
    <p:sldId id="2147378256" r:id="rId13"/>
    <p:sldId id="2147378245" r:id="rId14"/>
    <p:sldId id="2147378246" r:id="rId15"/>
    <p:sldId id="2147378247" r:id="rId16"/>
    <p:sldId id="2147378248" r:id="rId17"/>
    <p:sldId id="2147378249" r:id="rId18"/>
    <p:sldId id="2147378250" r:id="rId19"/>
    <p:sldId id="2147378251" r:id="rId20"/>
    <p:sldId id="2147378252" r:id="rId21"/>
    <p:sldId id="2147378253" r:id="rId22"/>
    <p:sldId id="2147378254" r:id="rId23"/>
    <p:sldId id="2147378255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F0"/>
    <a:srgbClr val="F2EEEA"/>
    <a:srgbClr val="676767"/>
    <a:srgbClr val="76C8AB"/>
    <a:srgbClr val="73C09E"/>
    <a:srgbClr val="3FA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F5215-93D6-3744-7D91-0C77081250DF}" v="4" dt="2026-05-19T06:20:4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1" autoAdjust="0"/>
    <p:restoredTop sz="86441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32" y="52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2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30082304006004E-2"/>
          <c:y val="3.2105067452815661E-2"/>
          <c:w val="0.92449936384942544"/>
          <c:h val="0.862240018201062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BC-46FE-B90D-0A30FEF176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1. kvt. 2022</c:v>
                </c:pt>
                <c:pt idx="1">
                  <c:v>1. kvt. 2023</c:v>
                </c:pt>
                <c:pt idx="2">
                  <c:v>1. kvt. 2024</c:v>
                </c:pt>
                <c:pt idx="3">
                  <c:v>1. kvt. 2025</c:v>
                </c:pt>
                <c:pt idx="4">
                  <c:v>1. kvt. 2026</c:v>
                </c:pt>
              </c:strCache>
            </c:strRef>
          </c:cat>
          <c:val>
            <c:numRef>
              <c:f>'Ark1'!$B$2:$B$6</c:f>
              <c:numCache>
                <c:formatCode>0</c:formatCode>
                <c:ptCount val="5"/>
                <c:pt idx="0">
                  <c:v>149.09999999999997</c:v>
                </c:pt>
                <c:pt idx="1">
                  <c:v>164.39999999999998</c:v>
                </c:pt>
                <c:pt idx="2">
                  <c:v>221.1</c:v>
                </c:pt>
                <c:pt idx="3">
                  <c:v>205.10000000000002</c:v>
                </c:pt>
                <c:pt idx="4">
                  <c:v>230.8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C-46FE-B90D-0A30FEF176D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Kolonne3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1. kvt. 2022</c:v>
                </c:pt>
                <c:pt idx="1">
                  <c:v>1. kvt. 2023</c:v>
                </c:pt>
                <c:pt idx="2">
                  <c:v>1. kvt. 2024</c:v>
                </c:pt>
                <c:pt idx="3">
                  <c:v>1. kvt. 2025</c:v>
                </c:pt>
                <c:pt idx="4">
                  <c:v>1. kvt. 2026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1">
                  <c:v>0</c:v>
                </c:pt>
                <c:pt idx="4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C-46FE-B90D-0A30FEF17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772712"/>
        <c:axId val="518773104"/>
      </c:barChart>
      <c:catAx>
        <c:axId val="5187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3104"/>
        <c:crosses val="autoZero"/>
        <c:auto val="1"/>
        <c:lblAlgn val="ctr"/>
        <c:lblOffset val="100"/>
        <c:noMultiLvlLbl val="0"/>
      </c:catAx>
      <c:valAx>
        <c:axId val="518773104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2712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Indlån</c:v>
                </c:pt>
              </c:strCache>
            </c:strRef>
          </c:tx>
          <c:spPr>
            <a:solidFill>
              <a:srgbClr val="8CCFA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604294648939935E-3"/>
                  <c:y val="5.599417763733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D0-4ED7-A292-1B59F7134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65A4F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'Ark1'!$A$4:$A$16</c:f>
              <c:strCache>
                <c:ptCount val="13"/>
                <c:pt idx="0">
                  <c:v>Q1 2023</c:v>
                </c:pt>
                <c:pt idx="1">
                  <c:v>Q2 2023</c:v>
                </c:pt>
                <c:pt idx="2">
                  <c:v>Q3 2023</c:v>
                </c:pt>
                <c:pt idx="3">
                  <c:v>Q4 2023</c:v>
                </c:pt>
                <c:pt idx="4">
                  <c:v>Q1 2024</c:v>
                </c:pt>
                <c:pt idx="5">
                  <c:v>Q2 2024</c:v>
                </c:pt>
                <c:pt idx="6">
                  <c:v>Q3 2024</c:v>
                </c:pt>
                <c:pt idx="7">
                  <c:v>Q4 2024</c:v>
                </c:pt>
                <c:pt idx="8">
                  <c:v>Q1 2025</c:v>
                </c:pt>
                <c:pt idx="9">
                  <c:v>Q2 2025</c:v>
                </c:pt>
                <c:pt idx="10">
                  <c:v>Q3 2025</c:v>
                </c:pt>
                <c:pt idx="11">
                  <c:v>Q4 2025</c:v>
                </c:pt>
                <c:pt idx="12">
                  <c:v>Q1 2026</c:v>
                </c:pt>
              </c:strCache>
            </c:strRef>
          </c:cat>
          <c:val>
            <c:numRef>
              <c:f>'Ark1'!$B$4:$B$16</c:f>
              <c:numCache>
                <c:formatCode>0.00</c:formatCode>
                <c:ptCount val="13"/>
                <c:pt idx="0">
                  <c:v>0.37</c:v>
                </c:pt>
                <c:pt idx="1">
                  <c:v>0.53</c:v>
                </c:pt>
                <c:pt idx="2">
                  <c:v>0.6</c:v>
                </c:pt>
                <c:pt idx="3">
                  <c:v>0.7</c:v>
                </c:pt>
                <c:pt idx="4">
                  <c:v>0.82</c:v>
                </c:pt>
                <c:pt idx="5">
                  <c:v>0.85</c:v>
                </c:pt>
                <c:pt idx="6">
                  <c:v>0.86</c:v>
                </c:pt>
                <c:pt idx="7" formatCode="General">
                  <c:v>0.78</c:v>
                </c:pt>
                <c:pt idx="8" formatCode="General">
                  <c:v>0.54</c:v>
                </c:pt>
                <c:pt idx="9">
                  <c:v>0.31666666666666665</c:v>
                </c:pt>
                <c:pt idx="10">
                  <c:v>0.24333333333333332</c:v>
                </c:pt>
                <c:pt idx="11">
                  <c:v>0.23333333333333331</c:v>
                </c:pt>
                <c:pt idx="1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0-4ED7-A292-1B59F7134C1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Udlån</c:v>
                </c:pt>
              </c:strCache>
            </c:strRef>
          </c:tx>
          <c:spPr>
            <a:solidFill>
              <a:srgbClr val="065A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7F4F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'Ark1'!$A$4:$A$16</c:f>
              <c:strCache>
                <c:ptCount val="13"/>
                <c:pt idx="0">
                  <c:v>Q1 2023</c:v>
                </c:pt>
                <c:pt idx="1">
                  <c:v>Q2 2023</c:v>
                </c:pt>
                <c:pt idx="2">
                  <c:v>Q3 2023</c:v>
                </c:pt>
                <c:pt idx="3">
                  <c:v>Q4 2023</c:v>
                </c:pt>
                <c:pt idx="4">
                  <c:v>Q1 2024</c:v>
                </c:pt>
                <c:pt idx="5">
                  <c:v>Q2 2024</c:v>
                </c:pt>
                <c:pt idx="6">
                  <c:v>Q3 2024</c:v>
                </c:pt>
                <c:pt idx="7">
                  <c:v>Q4 2024</c:v>
                </c:pt>
                <c:pt idx="8">
                  <c:v>Q1 2025</c:v>
                </c:pt>
                <c:pt idx="9">
                  <c:v>Q2 2025</c:v>
                </c:pt>
                <c:pt idx="10">
                  <c:v>Q3 2025</c:v>
                </c:pt>
                <c:pt idx="11">
                  <c:v>Q4 2025</c:v>
                </c:pt>
                <c:pt idx="12">
                  <c:v>Q1 2026</c:v>
                </c:pt>
              </c:strCache>
            </c:strRef>
          </c:cat>
          <c:val>
            <c:numRef>
              <c:f>'Ark1'!$C$4:$C$16</c:f>
              <c:numCache>
                <c:formatCode>0.00</c:formatCode>
                <c:ptCount val="13"/>
                <c:pt idx="0">
                  <c:v>4.92</c:v>
                </c:pt>
                <c:pt idx="1">
                  <c:v>5.47</c:v>
                </c:pt>
                <c:pt idx="2">
                  <c:v>5.94</c:v>
                </c:pt>
                <c:pt idx="3">
                  <c:v>6.27</c:v>
                </c:pt>
                <c:pt idx="4">
                  <c:v>6.52</c:v>
                </c:pt>
                <c:pt idx="5">
                  <c:v>6.6</c:v>
                </c:pt>
                <c:pt idx="6">
                  <c:v>6.33</c:v>
                </c:pt>
                <c:pt idx="7" formatCode="General">
                  <c:v>6.06</c:v>
                </c:pt>
                <c:pt idx="8" formatCode="General">
                  <c:v>5.69</c:v>
                </c:pt>
                <c:pt idx="9">
                  <c:v>5.3733333333333322</c:v>
                </c:pt>
                <c:pt idx="10">
                  <c:v>5.14</c:v>
                </c:pt>
                <c:pt idx="11">
                  <c:v>4.9333333333333336</c:v>
                </c:pt>
                <c:pt idx="12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D0-4ED7-A292-1B59F7134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431320672"/>
        <c:axId val="1251001215"/>
      </c:barChart>
      <c:lineChart>
        <c:grouping val="standar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Rentemarginal</c:v>
                </c:pt>
              </c:strCache>
            </c:strRef>
          </c:tx>
          <c:spPr>
            <a:ln w="41275" cap="rnd">
              <a:solidFill>
                <a:srgbClr val="C64F4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274441543371147E-3"/>
                  <c:y val="3.6346728856723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D0-4ED7-A292-1B59F7134C1C}"/>
                </c:ext>
              </c:extLst>
            </c:dLbl>
            <c:dLbl>
              <c:idx val="1"/>
              <c:layout>
                <c:manualLayout>
                  <c:x val="-9.3878735131998833E-3"/>
                  <c:y val="3.0000040063264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D0-4ED7-A292-1B59F7134C1C}"/>
                </c:ext>
              </c:extLst>
            </c:dLbl>
            <c:dLbl>
              <c:idx val="2"/>
              <c:layout>
                <c:manualLayout>
                  <c:x val="-9.3878735131998833E-3"/>
                  <c:y val="3.5999959046440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D0-4ED7-A292-1B59F7134C1C}"/>
                </c:ext>
              </c:extLst>
            </c:dLbl>
            <c:dLbl>
              <c:idx val="3"/>
              <c:layout>
                <c:manualLayout>
                  <c:x val="-8.2274441543371043E-3"/>
                  <c:y val="3.0346587299856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D0-4ED7-A292-1B59F7134C1C}"/>
                </c:ext>
              </c:extLst>
            </c:dLbl>
            <c:dLbl>
              <c:idx val="4"/>
              <c:layout>
                <c:manualLayout>
                  <c:x val="-9.3878735131999683E-3"/>
                  <c:y val="3.882664491973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D0-4ED7-A292-1B59F7134C1C}"/>
                </c:ext>
              </c:extLst>
            </c:dLbl>
            <c:dLbl>
              <c:idx val="5"/>
              <c:layout>
                <c:manualLayout>
                  <c:x val="-9.3878735131999683E-3"/>
                  <c:y val="3.900002982487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D0-4ED7-A292-1B59F7134C1C}"/>
                </c:ext>
              </c:extLst>
            </c:dLbl>
            <c:dLbl>
              <c:idx val="6"/>
              <c:layout>
                <c:manualLayout>
                  <c:x val="-7.0670147954743252E-3"/>
                  <c:y val="4.1826715698166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D0-4ED7-A292-1B59F7134C1C}"/>
                </c:ext>
              </c:extLst>
            </c:dLbl>
            <c:dLbl>
              <c:idx val="7"/>
              <c:layout>
                <c:manualLayout>
                  <c:x val="-8.2274441543371893E-3"/>
                  <c:y val="3.069335711013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D0-4ED7-A292-1B59F7134C1C}"/>
                </c:ext>
              </c:extLst>
            </c:dLbl>
            <c:dLbl>
              <c:idx val="8"/>
              <c:layout>
                <c:manualLayout>
                  <c:x val="-9.3878735131999683E-3"/>
                  <c:y val="3.6346728856723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D0-4ED7-A292-1B59F7134C1C}"/>
                </c:ext>
              </c:extLst>
            </c:dLbl>
            <c:dLbl>
              <c:idx val="9"/>
              <c:layout>
                <c:manualLayout>
                  <c:x val="-9.3878735131998833E-3"/>
                  <c:y val="2.6999969284830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D0-4ED7-A292-1B59F7134C1C}"/>
                </c:ext>
              </c:extLst>
            </c:dLbl>
            <c:dLbl>
              <c:idx val="10"/>
              <c:layout>
                <c:manualLayout>
                  <c:x val="-9.3878735131998833E-3"/>
                  <c:y val="3.352004298343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D0-4ED7-A292-1B59F7134C1C}"/>
                </c:ext>
              </c:extLst>
            </c:dLbl>
            <c:dLbl>
              <c:idx val="11"/>
              <c:layout>
                <c:manualLayout>
                  <c:x val="-9.3878735132000533E-3"/>
                  <c:y val="2.5440172859631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D0-4ED7-A292-1B59F7134C1C}"/>
                </c:ext>
              </c:extLst>
            </c:dLbl>
            <c:dLbl>
              <c:idx val="12"/>
              <c:layout>
                <c:manualLayout>
                  <c:x val="-1.0612172172995347E-2"/>
                  <c:y val="3.3920230479508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B0-4470-91F9-5EEB59CBB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7F4F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'Ark1'!$A$4:$A$16</c:f>
              <c:strCache>
                <c:ptCount val="13"/>
                <c:pt idx="0">
                  <c:v>Q1 2023</c:v>
                </c:pt>
                <c:pt idx="1">
                  <c:v>Q2 2023</c:v>
                </c:pt>
                <c:pt idx="2">
                  <c:v>Q3 2023</c:v>
                </c:pt>
                <c:pt idx="3">
                  <c:v>Q4 2023</c:v>
                </c:pt>
                <c:pt idx="4">
                  <c:v>Q1 2024</c:v>
                </c:pt>
                <c:pt idx="5">
                  <c:v>Q2 2024</c:v>
                </c:pt>
                <c:pt idx="6">
                  <c:v>Q3 2024</c:v>
                </c:pt>
                <c:pt idx="7">
                  <c:v>Q4 2024</c:v>
                </c:pt>
                <c:pt idx="8">
                  <c:v>Q1 2025</c:v>
                </c:pt>
                <c:pt idx="9">
                  <c:v>Q2 2025</c:v>
                </c:pt>
                <c:pt idx="10">
                  <c:v>Q3 2025</c:v>
                </c:pt>
                <c:pt idx="11">
                  <c:v>Q4 2025</c:v>
                </c:pt>
                <c:pt idx="12">
                  <c:v>Q1 2026</c:v>
                </c:pt>
              </c:strCache>
            </c:strRef>
          </c:cat>
          <c:val>
            <c:numRef>
              <c:f>'Ark1'!$D$4:$D$16</c:f>
              <c:numCache>
                <c:formatCode>0.00</c:formatCode>
                <c:ptCount val="13"/>
                <c:pt idx="0">
                  <c:v>4.55</c:v>
                </c:pt>
                <c:pt idx="1">
                  <c:v>4.9399999999999995</c:v>
                </c:pt>
                <c:pt idx="2">
                  <c:v>5.3400000000000007</c:v>
                </c:pt>
                <c:pt idx="3">
                  <c:v>5.5699999999999994</c:v>
                </c:pt>
                <c:pt idx="4">
                  <c:v>5.6999999999999993</c:v>
                </c:pt>
                <c:pt idx="5">
                  <c:v>5.75</c:v>
                </c:pt>
                <c:pt idx="6">
                  <c:v>5.47</c:v>
                </c:pt>
                <c:pt idx="7" formatCode="General">
                  <c:v>5.29</c:v>
                </c:pt>
                <c:pt idx="8" formatCode="General">
                  <c:v>5.15</c:v>
                </c:pt>
                <c:pt idx="9">
                  <c:v>5.0566666666666658</c:v>
                </c:pt>
                <c:pt idx="10">
                  <c:v>4.8966666666666665</c:v>
                </c:pt>
                <c:pt idx="11">
                  <c:v>4.7</c:v>
                </c:pt>
                <c:pt idx="12">
                  <c:v>4.68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CD0-4ED7-A292-1B59F7134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20672"/>
        <c:axId val="1251001215"/>
      </c:lineChart>
      <c:catAx>
        <c:axId val="43132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04594F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51001215"/>
        <c:crosses val="autoZero"/>
        <c:auto val="1"/>
        <c:lblAlgn val="ctr"/>
        <c:lblOffset val="100"/>
        <c:noMultiLvlLbl val="0"/>
      </c:catAx>
      <c:valAx>
        <c:axId val="1251001215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313206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4594F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4594F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4594F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4594F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30082304006004E-2"/>
          <c:y val="3.2105067452815661E-2"/>
          <c:w val="0.92449936384942544"/>
          <c:h val="0.794839796735245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'Ark1'!$A$18:$A$34</c:f>
              <c:strCache>
                <c:ptCount val="17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  <c:pt idx="7">
                  <c:v>Q4 2023</c:v>
                </c:pt>
                <c:pt idx="8">
                  <c:v>Q1 2024</c:v>
                </c:pt>
                <c:pt idx="9">
                  <c:v>Q2 2024</c:v>
                </c:pt>
                <c:pt idx="10">
                  <c:v>Q3 2024</c:v>
                </c:pt>
                <c:pt idx="11">
                  <c:v>Q4 2024</c:v>
                </c:pt>
                <c:pt idx="12">
                  <c:v>Q1 2025</c:v>
                </c:pt>
                <c:pt idx="13">
                  <c:v>Q2 2025</c:v>
                </c:pt>
                <c:pt idx="14">
                  <c:v>Q3 2025</c:v>
                </c:pt>
                <c:pt idx="15">
                  <c:v>Q4 2025</c:v>
                </c:pt>
                <c:pt idx="16">
                  <c:v>Q1 2026</c:v>
                </c:pt>
              </c:strCache>
            </c:strRef>
          </c:cat>
          <c:val>
            <c:numRef>
              <c:f>'Ark1'!$B$18:$B$34</c:f>
              <c:numCache>
                <c:formatCode>0</c:formatCode>
                <c:ptCount val="17"/>
                <c:pt idx="0">
                  <c:v>45</c:v>
                </c:pt>
                <c:pt idx="1">
                  <c:v>50</c:v>
                </c:pt>
                <c:pt idx="2">
                  <c:v>50</c:v>
                </c:pt>
                <c:pt idx="3">
                  <c:v>47</c:v>
                </c:pt>
                <c:pt idx="4">
                  <c:v>47</c:v>
                </c:pt>
                <c:pt idx="5">
                  <c:v>50</c:v>
                </c:pt>
                <c:pt idx="6">
                  <c:v>49</c:v>
                </c:pt>
                <c:pt idx="7">
                  <c:v>65</c:v>
                </c:pt>
                <c:pt idx="8">
                  <c:v>53.615000000000002</c:v>
                </c:pt>
                <c:pt idx="9">
                  <c:v>53.039000000000001</c:v>
                </c:pt>
                <c:pt idx="10">
                  <c:v>50.48</c:v>
                </c:pt>
                <c:pt idx="11">
                  <c:v>54.145000000000003</c:v>
                </c:pt>
                <c:pt idx="12" formatCode="General">
                  <c:v>57</c:v>
                </c:pt>
                <c:pt idx="13" formatCode="General">
                  <c:v>56</c:v>
                </c:pt>
                <c:pt idx="14" formatCode="General">
                  <c:v>60</c:v>
                </c:pt>
                <c:pt idx="15" formatCode="General">
                  <c:v>60</c:v>
                </c:pt>
                <c:pt idx="16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2-43F4-BD7F-2EED5DF8D61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Personale</c:v>
                </c:pt>
              </c:strCache>
            </c:strRef>
          </c:tx>
          <c:spPr>
            <a:solidFill>
              <a:srgbClr val="BCDD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'Ark1'!$A$18:$A$34</c:f>
              <c:strCache>
                <c:ptCount val="17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  <c:pt idx="7">
                  <c:v>Q4 2023</c:v>
                </c:pt>
                <c:pt idx="8">
                  <c:v>Q1 2024</c:v>
                </c:pt>
                <c:pt idx="9">
                  <c:v>Q2 2024</c:v>
                </c:pt>
                <c:pt idx="10">
                  <c:v>Q3 2024</c:v>
                </c:pt>
                <c:pt idx="11">
                  <c:v>Q4 2024</c:v>
                </c:pt>
                <c:pt idx="12">
                  <c:v>Q1 2025</c:v>
                </c:pt>
                <c:pt idx="13">
                  <c:v>Q2 2025</c:v>
                </c:pt>
                <c:pt idx="14">
                  <c:v>Q3 2025</c:v>
                </c:pt>
                <c:pt idx="15">
                  <c:v>Q4 2025</c:v>
                </c:pt>
                <c:pt idx="16">
                  <c:v>Q1 2026</c:v>
                </c:pt>
              </c:strCache>
            </c:strRef>
          </c:cat>
          <c:val>
            <c:numRef>
              <c:f>'Ark1'!$C$18:$C$34</c:f>
              <c:numCache>
                <c:formatCode>0</c:formatCode>
                <c:ptCount val="17"/>
                <c:pt idx="0">
                  <c:v>123</c:v>
                </c:pt>
                <c:pt idx="1">
                  <c:v>128</c:v>
                </c:pt>
                <c:pt idx="2">
                  <c:v>114</c:v>
                </c:pt>
                <c:pt idx="3">
                  <c:v>120</c:v>
                </c:pt>
                <c:pt idx="4">
                  <c:v>130</c:v>
                </c:pt>
                <c:pt idx="5">
                  <c:v>123</c:v>
                </c:pt>
                <c:pt idx="6">
                  <c:v>119</c:v>
                </c:pt>
                <c:pt idx="7">
                  <c:v>134</c:v>
                </c:pt>
                <c:pt idx="8">
                  <c:v>130.19900000000001</c:v>
                </c:pt>
                <c:pt idx="9">
                  <c:v>131.31899999999999</c:v>
                </c:pt>
                <c:pt idx="10">
                  <c:v>122.652</c:v>
                </c:pt>
                <c:pt idx="11">
                  <c:v>131.453</c:v>
                </c:pt>
                <c:pt idx="12" formatCode="General">
                  <c:v>141</c:v>
                </c:pt>
                <c:pt idx="13" formatCode="General">
                  <c:v>133</c:v>
                </c:pt>
                <c:pt idx="14" formatCode="General">
                  <c:v>133</c:v>
                </c:pt>
                <c:pt idx="15" formatCode="General">
                  <c:v>158</c:v>
                </c:pt>
                <c:pt idx="16" formatCode="General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2-43F4-BD7F-2EED5DF8D61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 Øvrige adm. omk.</c:v>
                </c:pt>
              </c:strCache>
            </c:strRef>
          </c:tx>
          <c:spPr>
            <a:solidFill>
              <a:srgbClr val="0359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'Ark1'!$A$18:$A$34</c:f>
              <c:strCache>
                <c:ptCount val="17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  <c:pt idx="7">
                  <c:v>Q4 2023</c:v>
                </c:pt>
                <c:pt idx="8">
                  <c:v>Q1 2024</c:v>
                </c:pt>
                <c:pt idx="9">
                  <c:v>Q2 2024</c:v>
                </c:pt>
                <c:pt idx="10">
                  <c:v>Q3 2024</c:v>
                </c:pt>
                <c:pt idx="11">
                  <c:v>Q4 2024</c:v>
                </c:pt>
                <c:pt idx="12">
                  <c:v>Q1 2025</c:v>
                </c:pt>
                <c:pt idx="13">
                  <c:v>Q2 2025</c:v>
                </c:pt>
                <c:pt idx="14">
                  <c:v>Q3 2025</c:v>
                </c:pt>
                <c:pt idx="15">
                  <c:v>Q4 2025</c:v>
                </c:pt>
                <c:pt idx="16">
                  <c:v>Q1 2026</c:v>
                </c:pt>
              </c:strCache>
            </c:strRef>
          </c:cat>
          <c:val>
            <c:numRef>
              <c:f>'Ark1'!$D$18:$D$34</c:f>
              <c:numCache>
                <c:formatCode>0</c:formatCode>
                <c:ptCount val="17"/>
                <c:pt idx="0">
                  <c:v>19</c:v>
                </c:pt>
                <c:pt idx="1">
                  <c:v>26</c:v>
                </c:pt>
                <c:pt idx="2">
                  <c:v>24</c:v>
                </c:pt>
                <c:pt idx="3">
                  <c:v>25</c:v>
                </c:pt>
                <c:pt idx="4">
                  <c:v>24</c:v>
                </c:pt>
                <c:pt idx="5">
                  <c:v>29</c:v>
                </c:pt>
                <c:pt idx="6">
                  <c:v>26</c:v>
                </c:pt>
                <c:pt idx="7">
                  <c:v>30</c:v>
                </c:pt>
                <c:pt idx="8">
                  <c:v>29.271000000000001</c:v>
                </c:pt>
                <c:pt idx="9">
                  <c:v>31.771999999999998</c:v>
                </c:pt>
                <c:pt idx="10">
                  <c:v>31.474</c:v>
                </c:pt>
                <c:pt idx="11">
                  <c:v>38.936</c:v>
                </c:pt>
                <c:pt idx="12" formatCode="General">
                  <c:v>31</c:v>
                </c:pt>
                <c:pt idx="13" formatCode="General">
                  <c:v>39</c:v>
                </c:pt>
                <c:pt idx="14" formatCode="General">
                  <c:v>41</c:v>
                </c:pt>
                <c:pt idx="15" formatCode="General">
                  <c:v>42</c:v>
                </c:pt>
                <c:pt idx="16" formatCode="General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2-43F4-BD7F-2EED5DF8D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18772712"/>
        <c:axId val="518773104"/>
      </c:barChart>
      <c:catAx>
        <c:axId val="5187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518773104"/>
        <c:crosses val="autoZero"/>
        <c:auto val="1"/>
        <c:lblAlgn val="ctr"/>
        <c:lblOffset val="100"/>
        <c:noMultiLvlLbl val="0"/>
      </c:catAx>
      <c:valAx>
        <c:axId val="51877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51877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36536153691756"/>
          <c:y val="0.9308392039414084"/>
          <c:w val="0.41588239645282399"/>
          <c:h val="6.9160796058591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76766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81484568715"/>
          <c:y val="3.1514577538755452E-2"/>
          <c:w val="0.92449936384942544"/>
          <c:h val="0.8622400182010622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'Ark1'!$E$3</c:f>
              <c:strCache>
                <c:ptCount val="1"/>
                <c:pt idx="0">
                  <c:v>Indlån</c:v>
                </c:pt>
              </c:strCache>
            </c:strRef>
          </c:tx>
          <c:spPr>
            <a:solidFill>
              <a:srgbClr val="065A4F"/>
            </a:solidFill>
            <a:ln>
              <a:noFill/>
            </a:ln>
            <a:effectLst/>
          </c:spPr>
          <c:invertIfNegative val="0"/>
          <c:cat>
            <c:strRef>
              <c:f>'Ark1'!$A$4:$A$25</c:f>
              <c:strCache>
                <c:ptCount val="11"/>
                <c:pt idx="0">
                  <c:v>Q1 21</c:v>
                </c:pt>
                <c:pt idx="1">
                  <c:v>Q3 21</c:v>
                </c:pt>
                <c:pt idx="2">
                  <c:v>Q1 22</c:v>
                </c:pt>
                <c:pt idx="3">
                  <c:v>Q3 22</c:v>
                </c:pt>
                <c:pt idx="4">
                  <c:v>Q1 23</c:v>
                </c:pt>
                <c:pt idx="5">
                  <c:v>Q3 23</c:v>
                </c:pt>
                <c:pt idx="6">
                  <c:v>Q1 24</c:v>
                </c:pt>
                <c:pt idx="7">
                  <c:v>Q3 24</c:v>
                </c:pt>
                <c:pt idx="8">
                  <c:v>Q1 25</c:v>
                </c:pt>
                <c:pt idx="9">
                  <c:v>Q3 25</c:v>
                </c:pt>
                <c:pt idx="10">
                  <c:v>Q1 26</c:v>
                </c:pt>
              </c:strCache>
              <c:extLst/>
            </c:strRef>
          </c:cat>
          <c:val>
            <c:numRef>
              <c:f>'Ark1'!$E$4:$E$25</c:f>
              <c:numCache>
                <c:formatCode>#,##0</c:formatCode>
                <c:ptCount val="11"/>
                <c:pt idx="0">
                  <c:v>19737</c:v>
                </c:pt>
                <c:pt idx="1">
                  <c:v>20054</c:v>
                </c:pt>
                <c:pt idx="2">
                  <c:v>19777</c:v>
                </c:pt>
                <c:pt idx="3">
                  <c:v>20665</c:v>
                </c:pt>
                <c:pt idx="4">
                  <c:v>20814</c:v>
                </c:pt>
                <c:pt idx="5">
                  <c:v>21302</c:v>
                </c:pt>
                <c:pt idx="6">
                  <c:v>20956</c:v>
                </c:pt>
                <c:pt idx="7">
                  <c:v>21681</c:v>
                </c:pt>
                <c:pt idx="8">
                  <c:v>22274</c:v>
                </c:pt>
                <c:pt idx="9">
                  <c:v>23719</c:v>
                </c:pt>
                <c:pt idx="10">
                  <c:v>24439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230-4544-B0DB-C0169278EFED}"/>
            </c:ext>
          </c:extLst>
        </c:ser>
        <c:ser>
          <c:idx val="0"/>
          <c:order val="1"/>
          <c:tx>
            <c:strRef>
              <c:f>'Ark1'!$B$3</c:f>
              <c:strCache>
                <c:ptCount val="1"/>
                <c:pt idx="0">
                  <c:v>Udlån</c:v>
                </c:pt>
              </c:strCache>
            </c:strRef>
          </c:tx>
          <c:spPr>
            <a:solidFill>
              <a:srgbClr val="8CCFAE"/>
            </a:solidFill>
            <a:ln>
              <a:noFill/>
            </a:ln>
            <a:effectLst/>
          </c:spPr>
          <c:invertIfNegative val="0"/>
          <c:cat>
            <c:strRef>
              <c:f>'Ark1'!$A$4:$A$25</c:f>
              <c:strCache>
                <c:ptCount val="11"/>
                <c:pt idx="0">
                  <c:v>Q1 21</c:v>
                </c:pt>
                <c:pt idx="1">
                  <c:v>Q3 21</c:v>
                </c:pt>
                <c:pt idx="2">
                  <c:v>Q1 22</c:v>
                </c:pt>
                <c:pt idx="3">
                  <c:v>Q3 22</c:v>
                </c:pt>
                <c:pt idx="4">
                  <c:v>Q1 23</c:v>
                </c:pt>
                <c:pt idx="5">
                  <c:v>Q3 23</c:v>
                </c:pt>
                <c:pt idx="6">
                  <c:v>Q1 24</c:v>
                </c:pt>
                <c:pt idx="7">
                  <c:v>Q3 24</c:v>
                </c:pt>
                <c:pt idx="8">
                  <c:v>Q1 25</c:v>
                </c:pt>
                <c:pt idx="9">
                  <c:v>Q3 25</c:v>
                </c:pt>
                <c:pt idx="10">
                  <c:v>Q1 26</c:v>
                </c:pt>
              </c:strCache>
              <c:extLst/>
            </c:strRef>
          </c:cat>
          <c:val>
            <c:numRef>
              <c:f>'Ark1'!$B$4:$B$25</c:f>
              <c:numCache>
                <c:formatCode>#,##0</c:formatCode>
                <c:ptCount val="11"/>
                <c:pt idx="0">
                  <c:v>12344</c:v>
                </c:pt>
                <c:pt idx="1">
                  <c:v>12117</c:v>
                </c:pt>
                <c:pt idx="2">
                  <c:v>11924</c:v>
                </c:pt>
                <c:pt idx="3">
                  <c:v>12324</c:v>
                </c:pt>
                <c:pt idx="4">
                  <c:v>11716</c:v>
                </c:pt>
                <c:pt idx="5">
                  <c:v>12390</c:v>
                </c:pt>
                <c:pt idx="6">
                  <c:v>12782</c:v>
                </c:pt>
                <c:pt idx="7">
                  <c:v>12872</c:v>
                </c:pt>
                <c:pt idx="8">
                  <c:v>13050</c:v>
                </c:pt>
                <c:pt idx="9">
                  <c:v>13985</c:v>
                </c:pt>
                <c:pt idx="10">
                  <c:v>14900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230-4544-B0DB-C0169278E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72712"/>
        <c:axId val="518773104"/>
        <c:extLst>
          <c:ext xmlns:c15="http://schemas.microsoft.com/office/drawing/2012/chart" uri="{02D57815-91ED-43cb-92C2-25804820EDAC}">
            <c15:filteredBar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'Ark1'!$C$3</c15:sqref>
                        </c15:formulaRef>
                      </c:ext>
                    </c:extLst>
                    <c:strCache>
                      <c:ptCount val="1"/>
                      <c:pt idx="0">
                        <c:v>Realkredit</c:v>
                      </c:pt>
                    </c:strCache>
                  </c:strRef>
                </c:tx>
                <c:spPr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7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  <c:pt idx="15">
                        <c:v>Q4 25</c:v>
                      </c:pt>
                      <c:pt idx="16">
                        <c:v>Q1 26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'Ark1'!$C$4:$C$13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45378</c:v>
                      </c:pt>
                      <c:pt idx="1">
                        <c:v>47229</c:v>
                      </c:pt>
                      <c:pt idx="2">
                        <c:v>48297</c:v>
                      </c:pt>
                      <c:pt idx="3">
                        <c:v>48234</c:v>
                      </c:pt>
                      <c:pt idx="4">
                        <c:v>48509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230-4544-B0DB-C0169278EFED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'Ark1'!$D$3</c15:sqref>
                        </c15:formulaRef>
                      </c:ext>
                    </c:extLst>
                    <c:strCache>
                      <c:ptCount val="1"/>
                      <c:pt idx="0">
                        <c:v>Garantier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7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  <c:pt idx="15">
                        <c:v>Q4 25</c:v>
                      </c:pt>
                      <c:pt idx="16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'Ark1'!$D$4:$D$13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4810</c:v>
                      </c:pt>
                      <c:pt idx="1">
                        <c:v>4507</c:v>
                      </c:pt>
                      <c:pt idx="2">
                        <c:v>4396</c:v>
                      </c:pt>
                      <c:pt idx="3">
                        <c:v>3928</c:v>
                      </c:pt>
                      <c:pt idx="4">
                        <c:v>3068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230-4544-B0DB-C0169278EFE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'Ark1'!$H$3</c15:sqref>
                        </c15:formulaRef>
                      </c:ext>
                    </c:extLst>
                    <c:strCache>
                      <c:ptCount val="1"/>
                      <c:pt idx="0">
                        <c:v>Samlet depoter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7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  <c:pt idx="15">
                        <c:v>Q4 25</c:v>
                      </c:pt>
                      <c:pt idx="16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'Ark1'!$H$4:$H$13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14688</c:v>
                      </c:pt>
                      <c:pt idx="1">
                        <c:v>16301</c:v>
                      </c:pt>
                      <c:pt idx="2">
                        <c:v>16867</c:v>
                      </c:pt>
                      <c:pt idx="3">
                        <c:v>14792</c:v>
                      </c:pt>
                      <c:pt idx="4">
                        <c:v>16324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230-4544-B0DB-C0169278EFE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'Ark1'!$I$3</c15:sqref>
                        </c15:formulaRef>
                      </c:ext>
                    </c:extLst>
                    <c:strCache>
                      <c:ptCount val="1"/>
                      <c:pt idx="0">
                        <c:v>I 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7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  <c:pt idx="15">
                        <c:v>Q4 25</c:v>
                      </c:pt>
                      <c:pt idx="16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'Ark1'!$I$4:$I$13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96957</c:v>
                      </c:pt>
                      <c:pt idx="1">
                        <c:v>100208</c:v>
                      </c:pt>
                      <c:pt idx="2">
                        <c:v>101261</c:v>
                      </c:pt>
                      <c:pt idx="3">
                        <c:v>99943</c:v>
                      </c:pt>
                      <c:pt idx="4">
                        <c:v>100431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230-4544-B0DB-C0169278EFED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43935"/>
        <c:axId val="298185983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'Ark1'!$F$3</c15:sqref>
                        </c15:formulaRef>
                      </c:ext>
                    </c:extLst>
                    <c:strCache>
                      <c:ptCount val="1"/>
                      <c:pt idx="0">
                        <c:v>Depoter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'Ark1'!$A$4:$A$13</c15:sqref>
                        </c15:formulaRef>
                      </c:ext>
                    </c:extLst>
                    <c:strCache>
                      <c:ptCount val="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'Ark1'!$F$4:$F$13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12534</c:v>
                      </c:pt>
                      <c:pt idx="1">
                        <c:v>14031</c:v>
                      </c:pt>
                      <c:pt idx="2">
                        <c:v>14627</c:v>
                      </c:pt>
                      <c:pt idx="3">
                        <c:v>12809</c:v>
                      </c:pt>
                      <c:pt idx="4">
                        <c:v>14350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230-4544-B0DB-C0169278EFE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'Ark1'!$G$3</c15:sqref>
                        </c15:formulaRef>
                      </c:ext>
                    </c:extLst>
                    <c:strCache>
                      <c:ptCount val="1"/>
                      <c:pt idx="0">
                        <c:v>Indlån puljer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'Ark1'!$A$4:$A$13</c15:sqref>
                        </c15:formulaRef>
                      </c:ext>
                    </c:extLst>
                    <c:strCache>
                      <c:ptCount val="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'Ark1'!$G$4:$G$13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2154</c:v>
                      </c:pt>
                      <c:pt idx="1">
                        <c:v>2270</c:v>
                      </c:pt>
                      <c:pt idx="2">
                        <c:v>2240</c:v>
                      </c:pt>
                      <c:pt idx="3">
                        <c:v>1983</c:v>
                      </c:pt>
                      <c:pt idx="4">
                        <c:v>1974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230-4544-B0DB-C0169278EFED}"/>
                  </c:ext>
                </c:extLst>
              </c15:ser>
            </c15:filteredBarSeries>
          </c:ext>
        </c:extLst>
      </c:barChart>
      <c:catAx>
        <c:axId val="5187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3104"/>
        <c:crosses val="autoZero"/>
        <c:auto val="1"/>
        <c:lblAlgn val="ctr"/>
        <c:lblOffset val="100"/>
        <c:noMultiLvlLbl val="0"/>
      </c:catAx>
      <c:valAx>
        <c:axId val="518773104"/>
        <c:scaling>
          <c:orientation val="minMax"/>
          <c:max val="2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2712"/>
        <c:crosses val="autoZero"/>
        <c:crossBetween val="between"/>
        <c:majorUnit val="5000"/>
      </c:valAx>
      <c:valAx>
        <c:axId val="298185983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97743935"/>
        <c:crosses val="max"/>
        <c:crossBetween val="between"/>
      </c:valAx>
      <c:catAx>
        <c:axId val="297743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185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65630975730097"/>
          <c:y val="3.1224120756213784E-2"/>
          <c:w val="0.39936778463192574"/>
          <c:h val="0.10649474004690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81484568715"/>
          <c:y val="3.1514577538755452E-2"/>
          <c:w val="0.92449936384942544"/>
          <c:h val="0.8622400182010622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'Ark1'!$C$3</c:f>
              <c:strCache>
                <c:ptCount val="1"/>
                <c:pt idx="0">
                  <c:v>Realkredit</c:v>
                </c:pt>
              </c:strCache>
            </c:strRef>
          </c:tx>
          <c:spPr>
            <a:solidFill>
              <a:srgbClr val="065A4F"/>
            </a:solidFill>
            <a:ln w="19050">
              <a:noFill/>
            </a:ln>
            <a:effectLst/>
          </c:spPr>
          <c:invertIfNegative val="0"/>
          <c:cat>
            <c:strRef>
              <c:f>'Ark1'!$A$4:$A$25</c:f>
              <c:strCache>
                <c:ptCount val="11"/>
                <c:pt idx="0">
                  <c:v>Q1 21</c:v>
                </c:pt>
                <c:pt idx="1">
                  <c:v>Q3 21</c:v>
                </c:pt>
                <c:pt idx="2">
                  <c:v>Q1 22</c:v>
                </c:pt>
                <c:pt idx="3">
                  <c:v>Q3 22</c:v>
                </c:pt>
                <c:pt idx="4">
                  <c:v>Q1 23</c:v>
                </c:pt>
                <c:pt idx="5">
                  <c:v>Q3 23</c:v>
                </c:pt>
                <c:pt idx="6">
                  <c:v>Q1 24</c:v>
                </c:pt>
                <c:pt idx="7">
                  <c:v>Q3 24</c:v>
                </c:pt>
                <c:pt idx="8">
                  <c:v>Q1 25</c:v>
                </c:pt>
                <c:pt idx="9">
                  <c:v>Q3 25</c:v>
                </c:pt>
                <c:pt idx="10">
                  <c:v>Q1 26</c:v>
                </c:pt>
              </c:strCache>
              <c:extLst/>
            </c:strRef>
          </c:cat>
          <c:val>
            <c:numRef>
              <c:f>'Ark1'!$C$4:$C$25</c:f>
              <c:numCache>
                <c:formatCode>#,##0</c:formatCode>
                <c:ptCount val="11"/>
                <c:pt idx="0">
                  <c:v>45378</c:v>
                </c:pt>
                <c:pt idx="1">
                  <c:v>47229</c:v>
                </c:pt>
                <c:pt idx="2">
                  <c:v>48297</c:v>
                </c:pt>
                <c:pt idx="3">
                  <c:v>48234</c:v>
                </c:pt>
                <c:pt idx="4">
                  <c:v>48509</c:v>
                </c:pt>
                <c:pt idx="5">
                  <c:v>48527</c:v>
                </c:pt>
                <c:pt idx="6">
                  <c:v>49688</c:v>
                </c:pt>
                <c:pt idx="7">
                  <c:v>50714</c:v>
                </c:pt>
                <c:pt idx="8">
                  <c:v>51824</c:v>
                </c:pt>
                <c:pt idx="9">
                  <c:v>53880</c:v>
                </c:pt>
                <c:pt idx="10">
                  <c:v>56810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85B-4467-9029-321EE59C5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72712"/>
        <c:axId val="518773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'Ark1'!$B$3</c15:sqref>
                        </c15:formulaRef>
                      </c:ext>
                    </c:extLst>
                    <c:strCache>
                      <c:ptCount val="1"/>
                      <c:pt idx="0">
                        <c:v>Udlån</c:v>
                      </c:pt>
                    </c:strCache>
                  </c:strRef>
                </c:tx>
                <c:spPr>
                  <a:solidFill>
                    <a:schemeClr val="bg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'Ark1'!$B$4:$B$25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12344</c:v>
                      </c:pt>
                      <c:pt idx="1">
                        <c:v>12117</c:v>
                      </c:pt>
                      <c:pt idx="2">
                        <c:v>11924</c:v>
                      </c:pt>
                      <c:pt idx="3">
                        <c:v>12324</c:v>
                      </c:pt>
                      <c:pt idx="4">
                        <c:v>11716</c:v>
                      </c:pt>
                      <c:pt idx="5">
                        <c:v>12390</c:v>
                      </c:pt>
                      <c:pt idx="6">
                        <c:v>12782</c:v>
                      </c:pt>
                      <c:pt idx="7">
                        <c:v>12872</c:v>
                      </c:pt>
                      <c:pt idx="8">
                        <c:v>13050</c:v>
                      </c:pt>
                      <c:pt idx="9">
                        <c:v>13985</c:v>
                      </c:pt>
                      <c:pt idx="10">
                        <c:v>14900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85B-4467-9029-321EE59C5BD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'Ark1'!$D$3</c15:sqref>
                        </c15:formulaRef>
                      </c:ext>
                    </c:extLst>
                    <c:strCache>
                      <c:ptCount val="1"/>
                      <c:pt idx="0">
                        <c:v>Garantier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'Ark1'!$D$4:$D$25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4810</c:v>
                      </c:pt>
                      <c:pt idx="1">
                        <c:v>4507</c:v>
                      </c:pt>
                      <c:pt idx="2">
                        <c:v>4396</c:v>
                      </c:pt>
                      <c:pt idx="3">
                        <c:v>3928</c:v>
                      </c:pt>
                      <c:pt idx="4">
                        <c:v>3068</c:v>
                      </c:pt>
                      <c:pt idx="5">
                        <c:v>2968</c:v>
                      </c:pt>
                      <c:pt idx="6">
                        <c:v>3023</c:v>
                      </c:pt>
                      <c:pt idx="7">
                        <c:v>3735</c:v>
                      </c:pt>
                      <c:pt idx="8">
                        <c:v>4126</c:v>
                      </c:pt>
                      <c:pt idx="9">
                        <c:v>4369</c:v>
                      </c:pt>
                      <c:pt idx="10">
                        <c:v>4728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85B-4467-9029-321EE59C5BD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'Ark1'!$E$3</c15:sqref>
                        </c15:formulaRef>
                      </c:ext>
                    </c:extLst>
                    <c:strCache>
                      <c:ptCount val="1"/>
                      <c:pt idx="0">
                        <c:v>Indlån</c:v>
                      </c:pt>
                    </c:strCache>
                  </c:strRef>
                </c:tx>
                <c:spPr>
                  <a:solidFill>
                    <a:srgbClr val="3F224F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'Ark1'!$E$4:$E$25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19737</c:v>
                      </c:pt>
                      <c:pt idx="1">
                        <c:v>20054</c:v>
                      </c:pt>
                      <c:pt idx="2">
                        <c:v>19777</c:v>
                      </c:pt>
                      <c:pt idx="3">
                        <c:v>20665</c:v>
                      </c:pt>
                      <c:pt idx="4">
                        <c:v>20814</c:v>
                      </c:pt>
                      <c:pt idx="5">
                        <c:v>21302</c:v>
                      </c:pt>
                      <c:pt idx="6">
                        <c:v>20956</c:v>
                      </c:pt>
                      <c:pt idx="7">
                        <c:v>21681</c:v>
                      </c:pt>
                      <c:pt idx="8">
                        <c:v>22274</c:v>
                      </c:pt>
                      <c:pt idx="9">
                        <c:v>23719</c:v>
                      </c:pt>
                      <c:pt idx="10">
                        <c:v>24439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85B-4467-9029-321EE59C5BD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'Ark1'!$F$3</c15:sqref>
                        </c15:formulaRef>
                      </c:ext>
                    </c:extLst>
                    <c:strCache>
                      <c:ptCount val="1"/>
                      <c:pt idx="0">
                        <c:v>Depoter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'Ark1'!$F$4:$F$25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12534</c:v>
                      </c:pt>
                      <c:pt idx="1">
                        <c:v>14031</c:v>
                      </c:pt>
                      <c:pt idx="2">
                        <c:v>14627</c:v>
                      </c:pt>
                      <c:pt idx="3">
                        <c:v>12809</c:v>
                      </c:pt>
                      <c:pt idx="4">
                        <c:v>14350</c:v>
                      </c:pt>
                      <c:pt idx="5">
                        <c:v>15177</c:v>
                      </c:pt>
                      <c:pt idx="6">
                        <c:v>17034</c:v>
                      </c:pt>
                      <c:pt idx="7">
                        <c:v>17350</c:v>
                      </c:pt>
                      <c:pt idx="8">
                        <c:v>16830</c:v>
                      </c:pt>
                      <c:pt idx="9">
                        <c:v>18095</c:v>
                      </c:pt>
                      <c:pt idx="10">
                        <c:v>18050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85B-4467-9029-321EE59C5BD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'Ark1'!$G$3</c15:sqref>
                        </c15:formulaRef>
                      </c:ext>
                    </c:extLst>
                    <c:strCache>
                      <c:ptCount val="1"/>
                      <c:pt idx="0">
                        <c:v>Indlån puljer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'Ark1'!$G$4:$G$25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2154</c:v>
                      </c:pt>
                      <c:pt idx="1">
                        <c:v>2270</c:v>
                      </c:pt>
                      <c:pt idx="2">
                        <c:v>2240</c:v>
                      </c:pt>
                      <c:pt idx="3">
                        <c:v>1983</c:v>
                      </c:pt>
                      <c:pt idx="4">
                        <c:v>1974</c:v>
                      </c:pt>
                      <c:pt idx="5">
                        <c:v>1968</c:v>
                      </c:pt>
                      <c:pt idx="6">
                        <c:v>2177</c:v>
                      </c:pt>
                      <c:pt idx="7">
                        <c:v>2228</c:v>
                      </c:pt>
                      <c:pt idx="8">
                        <c:v>2210</c:v>
                      </c:pt>
                      <c:pt idx="9">
                        <c:v>2338</c:v>
                      </c:pt>
                      <c:pt idx="10">
                        <c:v>2277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85B-4467-9029-321EE59C5BD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'Ark1'!$H$3</c15:sqref>
                        </c15:formulaRef>
                      </c:ext>
                    </c:extLst>
                    <c:strCache>
                      <c:ptCount val="1"/>
                      <c:pt idx="0">
                        <c:v>Samlet depoter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'Ark1'!$H$4:$H$25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14688</c:v>
                      </c:pt>
                      <c:pt idx="1">
                        <c:v>16301</c:v>
                      </c:pt>
                      <c:pt idx="2">
                        <c:v>16867</c:v>
                      </c:pt>
                      <c:pt idx="3">
                        <c:v>14792</c:v>
                      </c:pt>
                      <c:pt idx="4">
                        <c:v>16324</c:v>
                      </c:pt>
                      <c:pt idx="5">
                        <c:v>17145</c:v>
                      </c:pt>
                      <c:pt idx="6">
                        <c:v>19211</c:v>
                      </c:pt>
                      <c:pt idx="7">
                        <c:v>19578</c:v>
                      </c:pt>
                      <c:pt idx="8">
                        <c:v>19040</c:v>
                      </c:pt>
                      <c:pt idx="9">
                        <c:v>20433</c:v>
                      </c:pt>
                      <c:pt idx="10">
                        <c:v>20327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85B-4467-9029-321EE59C5BD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'Ark1'!$I$3</c15:sqref>
                        </c15:formulaRef>
                      </c:ext>
                    </c:extLst>
                    <c:strCache>
                      <c:ptCount val="1"/>
                      <c:pt idx="0">
                        <c:v>I 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'Ark1'!$A$4:$A$25</c15:sqref>
                        </c15:formulaRef>
                      </c:ext>
                    </c:extLst>
                    <c:strCache>
                      <c:ptCount val="11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Q3 23</c:v>
                      </c:pt>
                      <c:pt idx="6">
                        <c:v>Q1 24</c:v>
                      </c:pt>
                      <c:pt idx="7">
                        <c:v>Q3 24</c:v>
                      </c:pt>
                      <c:pt idx="8">
                        <c:v>Q1 25</c:v>
                      </c:pt>
                      <c:pt idx="9">
                        <c:v>Q3 25</c:v>
                      </c:pt>
                      <c:pt idx="10">
                        <c:v>Q1 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'Ark1'!$I$4:$I$25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96957</c:v>
                      </c:pt>
                      <c:pt idx="1">
                        <c:v>100208</c:v>
                      </c:pt>
                      <c:pt idx="2">
                        <c:v>101261</c:v>
                      </c:pt>
                      <c:pt idx="3">
                        <c:v>99943</c:v>
                      </c:pt>
                      <c:pt idx="4">
                        <c:v>100431</c:v>
                      </c:pt>
                      <c:pt idx="5">
                        <c:v>102332</c:v>
                      </c:pt>
                      <c:pt idx="6">
                        <c:v>105660</c:v>
                      </c:pt>
                      <c:pt idx="7">
                        <c:v>108580</c:v>
                      </c:pt>
                      <c:pt idx="8">
                        <c:v>110314</c:v>
                      </c:pt>
                      <c:pt idx="9">
                        <c:v>116386</c:v>
                      </c:pt>
                      <c:pt idx="10">
                        <c:v>121204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85B-4467-9029-321EE59C5BD3}"/>
                  </c:ext>
                </c:extLst>
              </c15:ser>
            </c15:filteredBarSeries>
          </c:ext>
        </c:extLst>
      </c:barChart>
      <c:catAx>
        <c:axId val="5187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3104"/>
        <c:crosses val="autoZero"/>
        <c:auto val="1"/>
        <c:lblAlgn val="ctr"/>
        <c:lblOffset val="100"/>
        <c:noMultiLvlLbl val="0"/>
      </c:catAx>
      <c:valAx>
        <c:axId val="518773104"/>
        <c:scaling>
          <c:orientation val="minMax"/>
          <c:max val="58000"/>
          <c:min val="4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271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523535938455038"/>
          <c:y val="3.1224120756213784E-2"/>
          <c:w val="0.29319800823315995"/>
          <c:h val="0.10649474004690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2132841638456"/>
          <c:y val="3.8171029450125529E-2"/>
          <c:w val="0.92449936384942544"/>
          <c:h val="0.8622400182010622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72712"/>
        <c:axId val="518773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'Ark1'!$B$3</c15:sqref>
                        </c15:formulaRef>
                      </c:ext>
                    </c:extLst>
                    <c:strCache>
                      <c:ptCount val="1"/>
                      <c:pt idx="0">
                        <c:v>Udlån</c:v>
                      </c:pt>
                    </c:strCache>
                  </c:strRef>
                </c:tx>
                <c:spPr>
                  <a:solidFill>
                    <a:schemeClr val="bg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'Ark1'!$A$4:$A$23</c15:sqref>
                        </c15:formulaRef>
                      </c:ext>
                    </c:extLst>
                    <c:strCache>
                      <c:ptCount val="1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'Ark1'!$B$4:$B$13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12344</c:v>
                      </c:pt>
                      <c:pt idx="1">
                        <c:v>12117</c:v>
                      </c:pt>
                      <c:pt idx="2">
                        <c:v>11924</c:v>
                      </c:pt>
                      <c:pt idx="3">
                        <c:v>12324</c:v>
                      </c:pt>
                      <c:pt idx="4">
                        <c:v>11716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A59-46C8-8E22-88E05964392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'Ark1'!$C$3</c15:sqref>
                        </c15:formulaRef>
                      </c:ext>
                    </c:extLst>
                    <c:strCache>
                      <c:ptCount val="1"/>
                      <c:pt idx="0">
                        <c:v>Realkredit</c:v>
                      </c:pt>
                    </c:strCache>
                  </c:strRef>
                </c:tx>
                <c:spPr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'Ark1'!$A$4:$A$23</c15:sqref>
                        </c15:formulaRef>
                      </c:ext>
                    </c:extLst>
                    <c:strCache>
                      <c:ptCount val="1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'Ark1'!$C$4:$C$13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45378</c:v>
                      </c:pt>
                      <c:pt idx="1">
                        <c:v>47229</c:v>
                      </c:pt>
                      <c:pt idx="2">
                        <c:v>48297</c:v>
                      </c:pt>
                      <c:pt idx="3">
                        <c:v>48234</c:v>
                      </c:pt>
                      <c:pt idx="4">
                        <c:v>48509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A59-46C8-8E22-88E05964392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'Ark1'!$D$3</c15:sqref>
                        </c15:formulaRef>
                      </c:ext>
                    </c:extLst>
                    <c:strCache>
                      <c:ptCount val="1"/>
                      <c:pt idx="0">
                        <c:v>Garantier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'Ark1'!$A$4:$A$23</c15:sqref>
                        </c15:formulaRef>
                      </c:ext>
                    </c:extLst>
                    <c:strCache>
                      <c:ptCount val="1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'Ark1'!$D$4:$D$13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4810</c:v>
                      </c:pt>
                      <c:pt idx="1">
                        <c:v>4507</c:v>
                      </c:pt>
                      <c:pt idx="2">
                        <c:v>4396</c:v>
                      </c:pt>
                      <c:pt idx="3">
                        <c:v>3928</c:v>
                      </c:pt>
                      <c:pt idx="4">
                        <c:v>3068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A59-46C8-8E22-88E05964392B}"/>
                  </c:ext>
                </c:extLst>
              </c15:ser>
            </c15:filteredBarSeries>
            <c15:filteredBar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'Ark1'!$E$3</c15:sqref>
                        </c15:formulaRef>
                      </c:ext>
                    </c:extLst>
                    <c:strCache>
                      <c:ptCount val="1"/>
                      <c:pt idx="0">
                        <c:v>Indlån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'Ark1'!$A$4:$A$23</c15:sqref>
                        </c15:formulaRef>
                      </c:ext>
                    </c:extLst>
                    <c:strCache>
                      <c:ptCount val="1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'Ark1'!$E$4:$E$13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19737</c:v>
                      </c:pt>
                      <c:pt idx="1">
                        <c:v>20054</c:v>
                      </c:pt>
                      <c:pt idx="2">
                        <c:v>19777</c:v>
                      </c:pt>
                      <c:pt idx="3">
                        <c:v>20665</c:v>
                      </c:pt>
                      <c:pt idx="4">
                        <c:v>20814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A59-46C8-8E22-88E05964392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'Ark1'!$H$3</c15:sqref>
                        </c15:formulaRef>
                      </c:ext>
                    </c:extLst>
                    <c:strCache>
                      <c:ptCount val="1"/>
                      <c:pt idx="0">
                        <c:v>Samlet depoter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'Ark1'!$A$4:$A$23</c15:sqref>
                        </c15:formulaRef>
                      </c:ext>
                    </c:extLst>
                    <c:strCache>
                      <c:ptCount val="1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'Ark1'!$H$4:$H$13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14688</c:v>
                      </c:pt>
                      <c:pt idx="1">
                        <c:v>16301</c:v>
                      </c:pt>
                      <c:pt idx="2">
                        <c:v>16867</c:v>
                      </c:pt>
                      <c:pt idx="3">
                        <c:v>14792</c:v>
                      </c:pt>
                      <c:pt idx="4">
                        <c:v>16324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A59-46C8-8E22-88E05964392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'Ark1'!$I$3</c15:sqref>
                        </c15:formulaRef>
                      </c:ext>
                    </c:extLst>
                    <c:strCache>
                      <c:ptCount val="1"/>
                      <c:pt idx="0">
                        <c:v>I 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'Ark1'!$A$4:$A$23</c15:sqref>
                        </c15:formulaRef>
                      </c:ext>
                    </c:extLst>
                    <c:strCache>
                      <c:ptCount val="15"/>
                      <c:pt idx="0">
                        <c:v>Q1 21</c:v>
                      </c:pt>
                      <c:pt idx="1">
                        <c:v>Q3 21</c:v>
                      </c:pt>
                      <c:pt idx="2">
                        <c:v>Q1 22</c:v>
                      </c:pt>
                      <c:pt idx="3">
                        <c:v>Q3 22</c:v>
                      </c:pt>
                      <c:pt idx="4">
                        <c:v>Q1 23</c:v>
                      </c:pt>
                      <c:pt idx="5">
                        <c:v>Q2 23</c:v>
                      </c:pt>
                      <c:pt idx="6">
                        <c:v>Q3 23</c:v>
                      </c:pt>
                      <c:pt idx="7">
                        <c:v>Q4 23</c:v>
                      </c:pt>
                      <c:pt idx="8">
                        <c:v>Q1 24</c:v>
                      </c:pt>
                      <c:pt idx="9">
                        <c:v>Q2 24</c:v>
                      </c:pt>
                      <c:pt idx="10">
                        <c:v>Q3 24</c:v>
                      </c:pt>
                      <c:pt idx="11">
                        <c:v>Q4 24</c:v>
                      </c:pt>
                      <c:pt idx="12">
                        <c:v>Q1 25</c:v>
                      </c:pt>
                      <c:pt idx="13">
                        <c:v>Q2 25</c:v>
                      </c:pt>
                      <c:pt idx="14">
                        <c:v>Q3 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'Ark1'!$I$4:$I$13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96957</c:v>
                      </c:pt>
                      <c:pt idx="1">
                        <c:v>100208</c:v>
                      </c:pt>
                      <c:pt idx="2">
                        <c:v>101261</c:v>
                      </c:pt>
                      <c:pt idx="3">
                        <c:v>99943</c:v>
                      </c:pt>
                      <c:pt idx="4">
                        <c:v>100431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A59-46C8-8E22-88E05964392B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4"/>
          <c:order val="3"/>
          <c:tx>
            <c:strRef>
              <c:f>'Ark1'!$F$3</c:f>
              <c:strCache>
                <c:ptCount val="1"/>
                <c:pt idx="0">
                  <c:v>Depoter</c:v>
                </c:pt>
              </c:strCache>
              <c:extLst xmlns:c15="http://schemas.microsoft.com/office/drawing/2012/chart"/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'Ark1'!$A$4:$A$25</c:f>
              <c:strCache>
                <c:ptCount val="11"/>
                <c:pt idx="0">
                  <c:v>Q1 21</c:v>
                </c:pt>
                <c:pt idx="1">
                  <c:v>Q3 21</c:v>
                </c:pt>
                <c:pt idx="2">
                  <c:v>Q1 22</c:v>
                </c:pt>
                <c:pt idx="3">
                  <c:v>Q3 22</c:v>
                </c:pt>
                <c:pt idx="4">
                  <c:v>Q1 23</c:v>
                </c:pt>
                <c:pt idx="5">
                  <c:v>Q3 23</c:v>
                </c:pt>
                <c:pt idx="6">
                  <c:v>Q1 24</c:v>
                </c:pt>
                <c:pt idx="7">
                  <c:v>Q3 24</c:v>
                </c:pt>
                <c:pt idx="8">
                  <c:v>Q1 25</c:v>
                </c:pt>
                <c:pt idx="9">
                  <c:v>Q3 25</c:v>
                </c:pt>
                <c:pt idx="10">
                  <c:v>Q1 26</c:v>
                </c:pt>
              </c:strCache>
            </c:strRef>
          </c:cat>
          <c:val>
            <c:numRef>
              <c:f>'Ark1'!$F$4:$F$25</c:f>
              <c:numCache>
                <c:formatCode>#,##0</c:formatCode>
                <c:ptCount val="11"/>
                <c:pt idx="0">
                  <c:v>12534</c:v>
                </c:pt>
                <c:pt idx="1">
                  <c:v>14031</c:v>
                </c:pt>
                <c:pt idx="2">
                  <c:v>14627</c:v>
                </c:pt>
                <c:pt idx="3">
                  <c:v>12809</c:v>
                </c:pt>
                <c:pt idx="4">
                  <c:v>14350</c:v>
                </c:pt>
                <c:pt idx="5">
                  <c:v>15177</c:v>
                </c:pt>
                <c:pt idx="6">
                  <c:v>17034</c:v>
                </c:pt>
                <c:pt idx="7">
                  <c:v>17350</c:v>
                </c:pt>
                <c:pt idx="8">
                  <c:v>16830</c:v>
                </c:pt>
                <c:pt idx="9">
                  <c:v>18095</c:v>
                </c:pt>
                <c:pt idx="10">
                  <c:v>18050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9-46C8-8E22-88E05964392B}"/>
            </c:ext>
          </c:extLst>
        </c:ser>
        <c:ser>
          <c:idx val="5"/>
          <c:order val="4"/>
          <c:tx>
            <c:strRef>
              <c:f>'Ark1'!$G$3</c:f>
              <c:strCache>
                <c:ptCount val="1"/>
                <c:pt idx="0">
                  <c:v>Indlån puljer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'Ark1'!$A$4:$A$25</c:f>
              <c:strCache>
                <c:ptCount val="11"/>
                <c:pt idx="0">
                  <c:v>Q1 21</c:v>
                </c:pt>
                <c:pt idx="1">
                  <c:v>Q3 21</c:v>
                </c:pt>
                <c:pt idx="2">
                  <c:v>Q1 22</c:v>
                </c:pt>
                <c:pt idx="3">
                  <c:v>Q3 22</c:v>
                </c:pt>
                <c:pt idx="4">
                  <c:v>Q1 23</c:v>
                </c:pt>
                <c:pt idx="5">
                  <c:v>Q3 23</c:v>
                </c:pt>
                <c:pt idx="6">
                  <c:v>Q1 24</c:v>
                </c:pt>
                <c:pt idx="7">
                  <c:v>Q3 24</c:v>
                </c:pt>
                <c:pt idx="8">
                  <c:v>Q1 25</c:v>
                </c:pt>
                <c:pt idx="9">
                  <c:v>Q3 25</c:v>
                </c:pt>
                <c:pt idx="10">
                  <c:v>Q1 26</c:v>
                </c:pt>
              </c:strCache>
            </c:strRef>
          </c:cat>
          <c:val>
            <c:numRef>
              <c:f>'Ark1'!$G$4:$G$25</c:f>
              <c:numCache>
                <c:formatCode>#,##0</c:formatCode>
                <c:ptCount val="11"/>
                <c:pt idx="0">
                  <c:v>2154</c:v>
                </c:pt>
                <c:pt idx="1">
                  <c:v>2270</c:v>
                </c:pt>
                <c:pt idx="2">
                  <c:v>2240</c:v>
                </c:pt>
                <c:pt idx="3">
                  <c:v>1983</c:v>
                </c:pt>
                <c:pt idx="4">
                  <c:v>1974</c:v>
                </c:pt>
                <c:pt idx="5">
                  <c:v>1968</c:v>
                </c:pt>
                <c:pt idx="6">
                  <c:v>2177</c:v>
                </c:pt>
                <c:pt idx="7">
                  <c:v>2228</c:v>
                </c:pt>
                <c:pt idx="8">
                  <c:v>2210</c:v>
                </c:pt>
                <c:pt idx="9">
                  <c:v>2338</c:v>
                </c:pt>
                <c:pt idx="10">
                  <c:v>2277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59-46C8-8E22-88E05964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7743935"/>
        <c:axId val="298185983"/>
      </c:barChart>
      <c:catAx>
        <c:axId val="5187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3104"/>
        <c:crosses val="autoZero"/>
        <c:auto val="1"/>
        <c:lblAlgn val="ctr"/>
        <c:lblOffset val="100"/>
        <c:noMultiLvlLbl val="0"/>
      </c:catAx>
      <c:valAx>
        <c:axId val="518773104"/>
        <c:scaling>
          <c:orientation val="minMax"/>
          <c:max val="22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8772712"/>
        <c:crosses val="autoZero"/>
        <c:crossBetween val="between"/>
      </c:valAx>
      <c:valAx>
        <c:axId val="298185983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97743935"/>
        <c:crosses val="max"/>
        <c:crossBetween val="between"/>
      </c:valAx>
      <c:catAx>
        <c:axId val="297743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185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534814189313583"/>
          <c:y val="3.1224120756213784E-2"/>
          <c:w val="0.59738522302437302"/>
          <c:h val="0.10649474004690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48298910073676E-2"/>
          <c:y val="0.10636605206640727"/>
          <c:w val="0.92955170108992635"/>
          <c:h val="0.735376545175130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Totalkredit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'Ark1'!$A$19:$A$39</c:f>
              <c:strCache>
                <c:ptCount val="11"/>
                <c:pt idx="0">
                  <c:v>Q1 2021</c:v>
                </c:pt>
                <c:pt idx="1">
                  <c:v>Q3 2021</c:v>
                </c:pt>
                <c:pt idx="2">
                  <c:v>Q1 2022</c:v>
                </c:pt>
                <c:pt idx="3">
                  <c:v>Q3 2022</c:v>
                </c:pt>
                <c:pt idx="4">
                  <c:v>Q1 2023</c:v>
                </c:pt>
                <c:pt idx="5">
                  <c:v>Q3 2023</c:v>
                </c:pt>
                <c:pt idx="6">
                  <c:v>Q1 2024</c:v>
                </c:pt>
                <c:pt idx="7">
                  <c:v>Q3 2024</c:v>
                </c:pt>
                <c:pt idx="8">
                  <c:v>Q1 2025</c:v>
                </c:pt>
                <c:pt idx="9">
                  <c:v>Q3 2025</c:v>
                </c:pt>
                <c:pt idx="10">
                  <c:v>Q1 2026</c:v>
                </c:pt>
              </c:strCache>
            </c:strRef>
          </c:cat>
          <c:val>
            <c:numRef>
              <c:f>'Ark1'!$B$19:$B$39</c:f>
              <c:numCache>
                <c:formatCode>General</c:formatCode>
                <c:ptCount val="11"/>
                <c:pt idx="0">
                  <c:v>33.200000000000003</c:v>
                </c:pt>
                <c:pt idx="1">
                  <c:v>34.6</c:v>
                </c:pt>
                <c:pt idx="2">
                  <c:v>35.5</c:v>
                </c:pt>
                <c:pt idx="3" formatCode="0.0">
                  <c:v>35.5</c:v>
                </c:pt>
                <c:pt idx="4" formatCode="0.0">
                  <c:v>35.1</c:v>
                </c:pt>
                <c:pt idx="5" formatCode="0.0">
                  <c:v>35.1</c:v>
                </c:pt>
                <c:pt idx="6" formatCode="0.0">
                  <c:v>35</c:v>
                </c:pt>
                <c:pt idx="7" formatCode="0.0">
                  <c:v>35.5</c:v>
                </c:pt>
                <c:pt idx="8">
                  <c:v>36</c:v>
                </c:pt>
                <c:pt idx="9">
                  <c:v>36.700000000000003</c:v>
                </c:pt>
                <c:pt idx="10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C-432A-A14A-D46D288502E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DLR</c:v>
                </c:pt>
              </c:strCache>
            </c:strRef>
          </c:tx>
          <c:spPr>
            <a:solidFill>
              <a:srgbClr val="8CCF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'Ark1'!$A$19:$A$39</c:f>
              <c:strCache>
                <c:ptCount val="11"/>
                <c:pt idx="0">
                  <c:v>Q1 2021</c:v>
                </c:pt>
                <c:pt idx="1">
                  <c:v>Q3 2021</c:v>
                </c:pt>
                <c:pt idx="2">
                  <c:v>Q1 2022</c:v>
                </c:pt>
                <c:pt idx="3">
                  <c:v>Q3 2022</c:v>
                </c:pt>
                <c:pt idx="4">
                  <c:v>Q1 2023</c:v>
                </c:pt>
                <c:pt idx="5">
                  <c:v>Q3 2023</c:v>
                </c:pt>
                <c:pt idx="6">
                  <c:v>Q1 2024</c:v>
                </c:pt>
                <c:pt idx="7">
                  <c:v>Q3 2024</c:v>
                </c:pt>
                <c:pt idx="8">
                  <c:v>Q1 2025</c:v>
                </c:pt>
                <c:pt idx="9">
                  <c:v>Q3 2025</c:v>
                </c:pt>
                <c:pt idx="10">
                  <c:v>Q1 2026</c:v>
                </c:pt>
              </c:strCache>
            </c:strRef>
          </c:cat>
          <c:val>
            <c:numRef>
              <c:f>'Ark1'!$C$19:$C$39</c:f>
              <c:numCache>
                <c:formatCode>General</c:formatCode>
                <c:ptCount val="11"/>
                <c:pt idx="0">
                  <c:v>12.1</c:v>
                </c:pt>
                <c:pt idx="1">
                  <c:v>12.6</c:v>
                </c:pt>
                <c:pt idx="2">
                  <c:v>12.8</c:v>
                </c:pt>
                <c:pt idx="3" formatCode="0.0">
                  <c:v>12.7</c:v>
                </c:pt>
                <c:pt idx="4" formatCode="0.0">
                  <c:v>13.4</c:v>
                </c:pt>
                <c:pt idx="5" formatCode="0.0">
                  <c:v>13.4</c:v>
                </c:pt>
                <c:pt idx="6" formatCode="0.0">
                  <c:v>14.7</c:v>
                </c:pt>
                <c:pt idx="7" formatCode="0.0">
                  <c:v>15.2</c:v>
                </c:pt>
                <c:pt idx="8">
                  <c:v>15.8</c:v>
                </c:pt>
                <c:pt idx="9">
                  <c:v>17.2</c:v>
                </c:pt>
                <c:pt idx="10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C-432A-A14A-D46D288502E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Udlån ekskl. garantier</c:v>
                </c:pt>
              </c:strCache>
            </c:strRef>
          </c:tx>
          <c:spPr>
            <a:solidFill>
              <a:srgbClr val="065A4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'Ark1'!$A$19:$A$39</c:f>
              <c:strCache>
                <c:ptCount val="11"/>
                <c:pt idx="0">
                  <c:v>Q1 2021</c:v>
                </c:pt>
                <c:pt idx="1">
                  <c:v>Q3 2021</c:v>
                </c:pt>
                <c:pt idx="2">
                  <c:v>Q1 2022</c:v>
                </c:pt>
                <c:pt idx="3">
                  <c:v>Q3 2022</c:v>
                </c:pt>
                <c:pt idx="4">
                  <c:v>Q1 2023</c:v>
                </c:pt>
                <c:pt idx="5">
                  <c:v>Q3 2023</c:v>
                </c:pt>
                <c:pt idx="6">
                  <c:v>Q1 2024</c:v>
                </c:pt>
                <c:pt idx="7">
                  <c:v>Q3 2024</c:v>
                </c:pt>
                <c:pt idx="8">
                  <c:v>Q1 2025</c:v>
                </c:pt>
                <c:pt idx="9">
                  <c:v>Q3 2025</c:v>
                </c:pt>
                <c:pt idx="10">
                  <c:v>Q1 2026</c:v>
                </c:pt>
              </c:strCache>
            </c:strRef>
          </c:cat>
          <c:val>
            <c:numRef>
              <c:f>'Ark1'!$D$19:$D$39</c:f>
              <c:numCache>
                <c:formatCode>General</c:formatCode>
                <c:ptCount val="11"/>
                <c:pt idx="0">
                  <c:v>12.3</c:v>
                </c:pt>
                <c:pt idx="1">
                  <c:v>12.1</c:v>
                </c:pt>
                <c:pt idx="2">
                  <c:v>11.9</c:v>
                </c:pt>
                <c:pt idx="3" formatCode="0.0">
                  <c:v>12.3</c:v>
                </c:pt>
                <c:pt idx="4" formatCode="0.0">
                  <c:v>11.7</c:v>
                </c:pt>
                <c:pt idx="5" formatCode="0.0">
                  <c:v>12.4</c:v>
                </c:pt>
                <c:pt idx="6" formatCode="0.0">
                  <c:v>12.8</c:v>
                </c:pt>
                <c:pt idx="7" formatCode="0.0">
                  <c:v>12.9</c:v>
                </c:pt>
                <c:pt idx="8">
                  <c:v>13.1</c:v>
                </c:pt>
                <c:pt idx="9">
                  <c:v>14</c:v>
                </c:pt>
                <c:pt idx="1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C-432A-A14A-D46D288502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676766"/>
              </a:solidFill>
            </a:ln>
          </c:spPr>
        </c:serLines>
        <c:axId val="958158544"/>
        <c:axId val="958156976"/>
      </c:barChart>
      <c:catAx>
        <c:axId val="95815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58156976"/>
        <c:crosses val="autoZero"/>
        <c:auto val="1"/>
        <c:lblAlgn val="ctr"/>
        <c:lblOffset val="100"/>
        <c:noMultiLvlLbl val="0"/>
      </c:catAx>
      <c:valAx>
        <c:axId val="958156976"/>
        <c:scaling>
          <c:orientation val="minMax"/>
          <c:max val="7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58158544"/>
        <c:crosses val="autoZero"/>
        <c:crossBetween val="between"/>
        <c:majorUnit val="5"/>
        <c:minorUnit val="1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da-DK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da-DK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da-DK"/>
          </a:p>
        </c:txPr>
      </c:legendEntry>
      <c:layout>
        <c:manualLayout>
          <c:xMode val="edge"/>
          <c:yMode val="edge"/>
          <c:x val="0.31936901638413884"/>
          <c:y val="0.93366129627950167"/>
          <c:w val="0.48060713646464071"/>
          <c:h val="6.1948287046150498E-2"/>
        </c:manualLayout>
      </c:layout>
      <c:overlay val="0"/>
      <c:txPr>
        <a:bodyPr/>
        <a:lstStyle/>
        <a:p>
          <a:pPr>
            <a:defRPr sz="1400" b="0">
              <a:solidFill>
                <a:schemeClr val="tx1"/>
              </a:solidFill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32702008588767E-2"/>
          <c:y val="4.9043219562503591E-2"/>
          <c:w val="0.85734116275513739"/>
          <c:h val="0.800593082941247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1: OIV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89-400F-907A-4E9A5D455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Q1 2026</c:v>
                </c:pt>
              </c:strCache>
            </c:strRef>
          </c:cat>
          <c:val>
            <c:numRef>
              <c:f>'Ark1'!$B$2:$B$13</c:f>
              <c:numCache>
                <c:formatCode>0.0%</c:formatCode>
                <c:ptCount val="12"/>
                <c:pt idx="0">
                  <c:v>0.36</c:v>
                </c:pt>
                <c:pt idx="1">
                  <c:v>0.17</c:v>
                </c:pt>
                <c:pt idx="2">
                  <c:v>8.1000000000000003E-2</c:v>
                </c:pt>
                <c:pt idx="3">
                  <c:v>6.8000000000000005E-2</c:v>
                </c:pt>
                <c:pt idx="4">
                  <c:v>3.6999999999999998E-2</c:v>
                </c:pt>
                <c:pt idx="5">
                  <c:v>0.03</c:v>
                </c:pt>
                <c:pt idx="6">
                  <c:v>2.1999999999999999E-2</c:v>
                </c:pt>
                <c:pt idx="7">
                  <c:v>2.5000000000000001E-2</c:v>
                </c:pt>
                <c:pt idx="8">
                  <c:v>2.5999999999999999E-2</c:v>
                </c:pt>
                <c:pt idx="9">
                  <c:v>2.5999999999999999E-2</c:v>
                </c:pt>
                <c:pt idx="10">
                  <c:v>2.5999999999999999E-2</c:v>
                </c:pt>
                <c:pt idx="1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9-400F-907A-4E9A5D4553E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2c: Betydelige svaghedstegn</c:v>
                </c:pt>
              </c:strCache>
            </c:strRef>
          </c:tx>
          <c:spPr>
            <a:solidFill>
              <a:srgbClr val="BCDD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Q1 2026</c:v>
                </c:pt>
              </c:strCache>
            </c:strRef>
          </c:cat>
          <c:val>
            <c:numRef>
              <c:f>'Ark1'!$C$2:$C$13</c:f>
              <c:numCache>
                <c:formatCode>0.0%</c:formatCode>
                <c:ptCount val="12"/>
                <c:pt idx="0">
                  <c:v>0.17499999999999999</c:v>
                </c:pt>
                <c:pt idx="1">
                  <c:v>0.15</c:v>
                </c:pt>
                <c:pt idx="2">
                  <c:v>8.2000000000000003E-2</c:v>
                </c:pt>
                <c:pt idx="3">
                  <c:v>6.5000000000000002E-2</c:v>
                </c:pt>
                <c:pt idx="4">
                  <c:v>5.6000000000000001E-2</c:v>
                </c:pt>
                <c:pt idx="5">
                  <c:v>4.8000000000000001E-2</c:v>
                </c:pt>
                <c:pt idx="6">
                  <c:v>3.6999999999999998E-2</c:v>
                </c:pt>
                <c:pt idx="7">
                  <c:v>4.1000000000000002E-2</c:v>
                </c:pt>
                <c:pt idx="8">
                  <c:v>5.8000000000000003E-2</c:v>
                </c:pt>
                <c:pt idx="9">
                  <c:v>4.9000000000000002E-2</c:v>
                </c:pt>
                <c:pt idx="10">
                  <c:v>5.5E-2</c:v>
                </c:pt>
                <c:pt idx="11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9-400F-907A-4E9A5D4553E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2b: Visse svaghedstegn</c:v>
                </c:pt>
              </c:strCache>
            </c:strRef>
          </c:tx>
          <c:spPr>
            <a:solidFill>
              <a:srgbClr val="8CCF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Q1 2026</c:v>
                </c:pt>
              </c:strCache>
            </c:strRef>
          </c:cat>
          <c:val>
            <c:numRef>
              <c:f>'Ark1'!$D$2:$D$13</c:f>
              <c:numCache>
                <c:formatCode>0.0%</c:formatCode>
                <c:ptCount val="12"/>
                <c:pt idx="0">
                  <c:v>0.21</c:v>
                </c:pt>
                <c:pt idx="1">
                  <c:v>0.26</c:v>
                </c:pt>
                <c:pt idx="2">
                  <c:v>0.247</c:v>
                </c:pt>
                <c:pt idx="3">
                  <c:v>0.28199999999999997</c:v>
                </c:pt>
                <c:pt idx="4">
                  <c:v>0.33900000000000002</c:v>
                </c:pt>
                <c:pt idx="5">
                  <c:v>0.36199999999999999</c:v>
                </c:pt>
                <c:pt idx="6">
                  <c:v>0.34599999999999997</c:v>
                </c:pt>
                <c:pt idx="7">
                  <c:v>0.32200000000000001</c:v>
                </c:pt>
                <c:pt idx="8">
                  <c:v>0.32</c:v>
                </c:pt>
                <c:pt idx="9">
                  <c:v>0.38800000000000001</c:v>
                </c:pt>
                <c:pt idx="10">
                  <c:v>0.38200000000000001</c:v>
                </c:pt>
                <c:pt idx="11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9-400F-907A-4E9A5D4553EE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3 / 2a: Normal bonitet </c:v>
                </c:pt>
              </c:strCache>
            </c:strRef>
          </c:tx>
          <c:spPr>
            <a:solidFill>
              <a:srgbClr val="065A4F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3976483491880163E-4"/>
                  <c:y val="1.307813531416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89-400F-907A-4E9A5D455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Q1 2026</c:v>
                </c:pt>
              </c:strCache>
            </c:strRef>
          </c:cat>
          <c:val>
            <c:numRef>
              <c:f>'Ark1'!$E$2:$E$13</c:f>
              <c:numCache>
                <c:formatCode>0.0%</c:formatCode>
                <c:ptCount val="12"/>
                <c:pt idx="0">
                  <c:v>0.255</c:v>
                </c:pt>
                <c:pt idx="1">
                  <c:v>0.42</c:v>
                </c:pt>
                <c:pt idx="2">
                  <c:v>0.59</c:v>
                </c:pt>
                <c:pt idx="3">
                  <c:v>0.58499999999999996</c:v>
                </c:pt>
                <c:pt idx="4">
                  <c:v>0.56799999999999995</c:v>
                </c:pt>
                <c:pt idx="5">
                  <c:v>0.56000000000000005</c:v>
                </c:pt>
                <c:pt idx="6">
                  <c:v>0.59499999999999997</c:v>
                </c:pt>
                <c:pt idx="7">
                  <c:v>0.61199999999999999</c:v>
                </c:pt>
                <c:pt idx="8">
                  <c:v>0.59599999999999997</c:v>
                </c:pt>
                <c:pt idx="9">
                  <c:v>0.53700000000000003</c:v>
                </c:pt>
                <c:pt idx="10">
                  <c:v>0.53700000000000003</c:v>
                </c:pt>
                <c:pt idx="11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89-400F-907A-4E9A5D455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</c:serLines>
        <c:axId val="958160896"/>
        <c:axId val="958161288"/>
      </c:barChart>
      <c:catAx>
        <c:axId val="9581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8161288"/>
        <c:crosses val="autoZero"/>
        <c:auto val="1"/>
        <c:lblAlgn val="ctr"/>
        <c:lblOffset val="100"/>
        <c:noMultiLvlLbl val="0"/>
      </c:catAx>
      <c:valAx>
        <c:axId val="958161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81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83427825351495"/>
          <c:y val="0.93851868656564519"/>
          <c:w val="0.8520636322984958"/>
          <c:h val="6.0688197873570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48298910073676E-2"/>
          <c:y val="4.7696392541085521E-2"/>
          <c:w val="0.92955170108992635"/>
          <c:h val="0.8638810625991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Nedskrivninger</c:v>
                </c:pt>
              </c:strCache>
            </c:strRef>
          </c:tx>
          <c:spPr>
            <a:solidFill>
              <a:srgbClr val="BADDC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9-48BE-9472-5628343E82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29-48BE-9472-5628343E825F}"/>
              </c:ext>
            </c:extLst>
          </c:dPt>
          <c:dPt>
            <c:idx val="6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629-48BE-9472-5628343E825F}"/>
              </c:ext>
            </c:extLst>
          </c:dPt>
          <c:dPt>
            <c:idx val="7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629-48BE-9472-5628343E825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29-48BE-9472-5628343E825F}"/>
              </c:ext>
            </c:extLst>
          </c:dPt>
          <c:dPt>
            <c:idx val="9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29-48BE-9472-5628343E825F}"/>
              </c:ext>
            </c:extLst>
          </c:dPt>
          <c:dPt>
            <c:idx val="10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29-48BE-9472-5628343E825F}"/>
              </c:ext>
            </c:extLst>
          </c:dPt>
          <c:dPt>
            <c:idx val="12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29-48BE-9472-5628343E825F}"/>
              </c:ext>
            </c:extLst>
          </c:dPt>
          <c:dPt>
            <c:idx val="14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29-48BE-9472-5628343E825F}"/>
              </c:ext>
            </c:extLst>
          </c:dPt>
          <c:dPt>
            <c:idx val="15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29-48BE-9472-5628343E825F}"/>
              </c:ext>
            </c:extLst>
          </c:dPt>
          <c:dPt>
            <c:idx val="17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629-48BE-9472-5628343E825F}"/>
              </c:ext>
            </c:extLst>
          </c:dPt>
          <c:dPt>
            <c:idx val="18"/>
            <c:invertIfNegative val="0"/>
            <c:bubble3D val="0"/>
            <c:spPr>
              <a:solidFill>
                <a:srgbClr val="065A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629-48BE-9472-5628343E825F}"/>
              </c:ext>
            </c:extLst>
          </c:dPt>
          <c:dLbls>
            <c:dLbl>
              <c:idx val="10"/>
              <c:layout>
                <c:manualLayout>
                  <c:x val="0"/>
                  <c:y val="1.534496941155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29-48BE-9472-5628343E82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'Ark1'!$A$20:$A$40</c:f>
              <c:strCache>
                <c:ptCount val="2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Q1 24</c:v>
                </c:pt>
                <c:pt idx="13">
                  <c:v>Q2 24</c:v>
                </c:pt>
                <c:pt idx="14">
                  <c:v>Q3 24</c:v>
                </c:pt>
                <c:pt idx="15">
                  <c:v>Q4 24</c:v>
                </c:pt>
                <c:pt idx="16">
                  <c:v>Q1 25</c:v>
                </c:pt>
                <c:pt idx="17">
                  <c:v>Q2 25</c:v>
                </c:pt>
                <c:pt idx="18">
                  <c:v>Q3 25</c:v>
                </c:pt>
                <c:pt idx="19">
                  <c:v>Q4 25</c:v>
                </c:pt>
                <c:pt idx="20">
                  <c:v>Q1 26</c:v>
                </c:pt>
              </c:strCache>
            </c:strRef>
          </c:cat>
          <c:val>
            <c:numRef>
              <c:f>'Ark1'!$B$20:$B$40</c:f>
              <c:numCache>
                <c:formatCode>General</c:formatCode>
                <c:ptCount val="21"/>
                <c:pt idx="0">
                  <c:v>-15</c:v>
                </c:pt>
                <c:pt idx="1">
                  <c:v>-19</c:v>
                </c:pt>
                <c:pt idx="2">
                  <c:v>10</c:v>
                </c:pt>
                <c:pt idx="3">
                  <c:v>-1</c:v>
                </c:pt>
                <c:pt idx="4">
                  <c:v>-3</c:v>
                </c:pt>
                <c:pt idx="5">
                  <c:v>-32</c:v>
                </c:pt>
                <c:pt idx="6">
                  <c:v>5</c:v>
                </c:pt>
                <c:pt idx="7">
                  <c:v>14</c:v>
                </c:pt>
                <c:pt idx="8">
                  <c:v>-2</c:v>
                </c:pt>
                <c:pt idx="9">
                  <c:v>8</c:v>
                </c:pt>
                <c:pt idx="10">
                  <c:v>13</c:v>
                </c:pt>
                <c:pt idx="11">
                  <c:v>-3</c:v>
                </c:pt>
                <c:pt idx="12">
                  <c:v>10</c:v>
                </c:pt>
                <c:pt idx="13">
                  <c:v>0</c:v>
                </c:pt>
                <c:pt idx="14">
                  <c:v>11</c:v>
                </c:pt>
                <c:pt idx="15">
                  <c:v>24</c:v>
                </c:pt>
                <c:pt idx="16">
                  <c:v>-7</c:v>
                </c:pt>
                <c:pt idx="17">
                  <c:v>26</c:v>
                </c:pt>
                <c:pt idx="18">
                  <c:v>10</c:v>
                </c:pt>
                <c:pt idx="19">
                  <c:v>-9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629-48BE-9472-5628343E8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956131408"/>
        <c:axId val="956131800"/>
      </c:barChart>
      <c:catAx>
        <c:axId val="95613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956131800"/>
        <c:crosses val="autoZero"/>
        <c:auto val="1"/>
        <c:lblAlgn val="ctr"/>
        <c:lblOffset val="100"/>
        <c:noMultiLvlLbl val="0"/>
      </c:catAx>
      <c:valAx>
        <c:axId val="9561318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956131408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'Ark1'!$A$2:$A$11</cx:f>
        <cx:lvl ptCount="10">
          <cx:pt idx="0">1. kvartal 2025</cx:pt>
          <cx:pt idx="1">Kreditinst/centralbanker</cx:pt>
          <cx:pt idx="2">Udlån</cx:pt>
          <cx:pt idx="3">Udstedte obligationer </cx:pt>
          <cx:pt idx="4">Øvrige </cx:pt>
          <cx:pt idx="5">Eft. kapital</cx:pt>
          <cx:pt idx="6">Afl. fin. instr. mv. </cx:pt>
          <cx:pt idx="7">Obligationer</cx:pt>
          <cx:pt idx="8">Indlån </cx:pt>
          <cx:pt idx="9">1. kvartal 2026</cx:pt>
        </cx:lvl>
      </cx:strDim>
      <cx:numDim type="val">
        <cx:f>'Ark1'!$B$2:$B$11</cx:f>
        <cx:lvl ptCount="10" formatCode="#.##0,00">
          <cx:pt idx="0">228.5</cx:pt>
          <cx:pt idx="1">-16.199999999999999</cx:pt>
          <cx:pt idx="2">-2.1000000000000001</cx:pt>
          <cx:pt idx="3">-1.8</cx:pt>
          <cx:pt idx="4">-0.20000000000000001</cx:pt>
          <cx:pt idx="5">0.90000000000000002</cx:pt>
          <cx:pt idx="6">1.3</cx:pt>
          <cx:pt idx="7">8.5</cx:pt>
          <cx:pt idx="8">15.199999999999999</cx:pt>
          <cx:pt idx="9">234.09999999999999</cx:pt>
        </cx:lvl>
      </cx:numDim>
    </cx:data>
  </cx:chartData>
  <cx:chart>
    <cx:plotArea>
      <cx:plotAreaRegion>
        <cx:series layoutId="waterfall" uniqueId="{23C55F30-0DC9-46C8-9879-6DBAC02FF5AD}">
          <cx:tx>
            <cx:txData>
              <cx:f>'Ark1'!$B$1</cx:f>
              <cx:v>Serie1</cx:v>
            </cx:txData>
          </cx:tx>
          <cx:spPr>
            <a:solidFill>
              <a:srgbClr val="04594F"/>
            </a:solidFill>
          </cx:spPr>
          <cx:dataPt idx="0">
            <cx:spPr>
              <a:solidFill>
                <a:srgbClr val="065A4F"/>
              </a:solidFill>
            </cx:spPr>
          </cx:dataPt>
          <cx:dataPt idx="1">
            <cx:spPr>
              <a:solidFill>
                <a:srgbClr val="C64F4F"/>
              </a:solidFill>
            </cx:spPr>
          </cx:dataPt>
          <cx:dataPt idx="2">
            <cx:spPr>
              <a:solidFill>
                <a:srgbClr val="C64F4F"/>
              </a:solidFill>
            </cx:spPr>
          </cx:dataPt>
          <cx:dataPt idx="3">
            <cx:spPr>
              <a:solidFill>
                <a:srgbClr val="C64F4F"/>
              </a:solidFill>
            </cx:spPr>
          </cx:dataPt>
          <cx:dataPt idx="4">
            <cx:spPr>
              <a:solidFill>
                <a:srgbClr val="C64F4F"/>
              </a:solidFill>
            </cx:spPr>
          </cx:dataPt>
          <cx:dataPt idx="5">
            <cx:spPr>
              <a:solidFill>
                <a:srgbClr val="8CCFAE"/>
              </a:solidFill>
            </cx:spPr>
          </cx:dataPt>
          <cx:dataPt idx="6">
            <cx:spPr>
              <a:solidFill>
                <a:srgbClr val="8CCFAE"/>
              </a:solidFill>
            </cx:spPr>
          </cx:dataPt>
          <cx:dataPt idx="7">
            <cx:spPr>
              <a:solidFill>
                <a:srgbClr val="8CCFAE"/>
              </a:solidFill>
            </cx:spPr>
          </cx:dataPt>
          <cx:dataPt idx="8">
            <cx:spPr>
              <a:solidFill>
                <a:srgbClr val="8CCFAE"/>
              </a:solidFill>
            </cx:spPr>
          </cx:dataPt>
          <cx:dataPt idx="9">
            <cx:spPr>
              <a:solidFill>
                <a:srgbClr val="065A4F"/>
              </a:solidFill>
            </cx:spPr>
          </cx:dataPt>
          <cx:dataLabels pos="outEnd">
            <cx:numFmt formatCode="0,0" sourceLinked="0"/>
            <cx:txPr>
              <a:bodyPr vertOverflow="overflow" horzOverflow="overflow" wrap="square" lIns="0" tIns="0" rIns="0" bIns="0"/>
              <a:lstStyle/>
              <a:p>
                <a:pPr algn="ctr" rtl="0">
                  <a:defRPr sz="1300" b="1" i="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GB" sz="1300" b="1" baseline="0">
                  <a:solidFill>
                    <a:schemeClr val="tx1"/>
                  </a:solidFill>
                </a:endParaRPr>
              </a:p>
            </cx:txPr>
            <cx:visibility seriesName="0" categoryName="0" value="1"/>
            <cx:separator>, </cx:separator>
            <cx:dataLabel idx="0">
              <cx:numFmt formatCode="0,0" sourceLinked="0"/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100" baseline="0"/>
                  </a:pPr>
                  <a:r>
                    <a:rPr lang="en-GB" sz="1100" baseline="0">
                      <a:solidFill>
                        <a:schemeClr val="tx1"/>
                      </a:solidFill>
                    </a:rPr>
                    <a:t>229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subtotals>
              <cx:idx val="0"/>
              <cx:idx val="9"/>
            </cx:subtotals>
          </cx:layoutPr>
        </cx:series>
      </cx:plotAreaRegion>
      <cx:axis id="0">
        <cx:catScaling gapWidth="0.560000002"/>
        <cx:tickLabels/>
        <cx:txPr>
          <a:bodyPr vertOverflow="overflow" horzOverflow="overflow" wrap="square" lIns="0" tIns="0" rIns="0" bIns="0"/>
          <a:lstStyle/>
          <a:p>
            <a:pPr algn="ctr" rtl="0">
              <a:defRPr sz="10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000" b="1" baseline="0">
              <a:solidFill>
                <a:schemeClr val="tx1"/>
              </a:solidFill>
            </a:endParaRPr>
          </a:p>
        </cx:txPr>
      </cx:axis>
      <cx:axis id="1">
        <cx:valScaling max="270" min="150"/>
        <cx:majorGridlines/>
        <cx:tickLabels/>
        <cx:numFmt formatCode="#.##0" sourceLinked="0"/>
        <cx:spPr>
          <a:ln>
            <a:noFill/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1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000" b="1">
              <a:solidFill>
                <a:schemeClr val="tx1"/>
              </a:solidFill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'Ark1'!$A$6:$A$13</cx:f>
        <cx:lvl ptCount="8">
          <cx:pt idx="0">1. kvartal 2025</cx:pt>
          <cx:pt idx="1">Værdipapirer/depoter</cx:pt>
          <cx:pt idx="2">Øvrige</cx:pt>
          <cx:pt idx="3">Lånesagsgebyrer</cx:pt>
          <cx:pt idx="4">Betalingsformidling</cx:pt>
          <cx:pt idx="5">Forvaltningsaktiviteter</cx:pt>
          <cx:pt idx="6">Garantiprovision</cx:pt>
          <cx:pt idx="7">1. kvartal 2026</cx:pt>
        </cx:lvl>
      </cx:strDim>
      <cx:numDim type="val">
        <cx:f>'Ark1'!$B$6:$B$13</cx:f>
        <cx:lvl ptCount="8" formatCode="0,0">
          <cx:pt idx="0">173.90000000000001</cx:pt>
          <cx:pt idx="1">0</cx:pt>
          <cx:pt idx="2">0.80000000000000004</cx:pt>
          <cx:pt idx="3">1.7</cx:pt>
          <cx:pt idx="4">2.3999999999999999</cx:pt>
          <cx:pt idx="5">3.3999999999999999</cx:pt>
          <cx:pt idx="6">4.7000000000000002</cx:pt>
          <cx:pt idx="7">186.90000000000001</cx:pt>
        </cx:lvl>
      </cx:numDim>
    </cx:data>
  </cx:chartData>
  <cx:chart>
    <cx:plotArea>
      <cx:plotAreaRegion>
        <cx:series layoutId="waterfall" uniqueId="{7CBB7618-D5B6-4894-8834-6654D9F37715}">
          <cx:dataPt idx="0">
            <cx:spPr>
              <a:solidFill>
                <a:srgbClr val="065A4F"/>
              </a:solidFill>
            </cx:spPr>
          </cx:dataPt>
          <cx:dataPt idx="1">
            <cx:spPr>
              <a:solidFill>
                <a:srgbClr val="83C5A8"/>
              </a:solidFill>
            </cx:spPr>
          </cx:dataPt>
          <cx:dataPt idx="2">
            <cx:spPr>
              <a:solidFill>
                <a:srgbClr val="8CCFAE"/>
              </a:solidFill>
            </cx:spPr>
          </cx:dataPt>
          <cx:dataPt idx="3">
            <cx:spPr>
              <a:solidFill>
                <a:srgbClr val="8CCFAE"/>
              </a:solidFill>
            </cx:spPr>
          </cx:dataPt>
          <cx:dataPt idx="4">
            <cx:spPr>
              <a:solidFill>
                <a:srgbClr val="8CCFAE"/>
              </a:solidFill>
            </cx:spPr>
          </cx:dataPt>
          <cx:dataPt idx="5">
            <cx:spPr>
              <a:solidFill>
                <a:srgbClr val="8CCFAE"/>
              </a:solidFill>
            </cx:spPr>
          </cx:dataPt>
          <cx:dataPt idx="6">
            <cx:spPr>
              <a:solidFill>
                <a:srgbClr val="8CCFAE"/>
              </a:solidFill>
            </cx:spPr>
          </cx:dataPt>
          <cx:dataPt idx="7">
            <cx:spPr>
              <a:solidFill>
                <a:srgbClr val="065A4F"/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tx1"/>
                    </a:solidFill>
                  </a:defRPr>
                </a:pPr>
                <a:endParaRPr lang="da-DK" sz="1197" b="1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000" b="1">
              <a:solidFill>
                <a:schemeClr val="tx1"/>
              </a:solidFill>
            </a:endParaRPr>
          </a:p>
        </cx:txPr>
      </cx:axis>
      <cx:axis id="1">
        <cx:valScaling max="190" min="150"/>
        <cx:majorGridlines/>
        <cx:tickLabels/>
        <cx:numFmt formatCode="#.##0" sourceLinked="0"/>
        <cx:spPr>
          <a:ln>
            <a:noFill/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1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000" b="1">
              <a:solidFill>
                <a:schemeClr val="tx1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06EB702-07EB-A641-8AFC-9D9B3D862A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98C8783-E594-E04B-BFBA-30BC7DABF6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80FF3-29B7-3940-B51B-1E0CB6C4DEAF}" type="datetimeFigureOut">
              <a:rPr lang="da-DK" smtClean="0">
                <a:latin typeface="Arial" panose="020B0604020202020204" pitchFamily="34" charset="0"/>
              </a:rPr>
              <a:t>29-05-2026</a:t>
            </a:fld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D576DD-DA7A-7C47-8FBC-87E154D94D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BB42F6A-2D68-2849-82AC-622BFCEE47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57A47-7E0B-6D42-891C-007A470EB3FE}" type="slidenum">
              <a:rPr lang="da-DK" smtClean="0">
                <a:latin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448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77106E1-D474-1648-914B-DD4A6FEF3FC6}" type="datetimeFigureOut">
              <a:rPr lang="da-DK" smtClean="0"/>
              <a:pPr/>
              <a:t>29-05-2026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5D8BE05-DAFF-AA4D-9B8B-AEB37DBB8D8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428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8BE05-DAFF-AA4D-9B8B-AEB37DBB8D8A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30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8">
            <a:extLst>
              <a:ext uri="{FF2B5EF4-FFF2-40B4-BE49-F238E27FC236}">
                <a16:creationId xmlns:a16="http://schemas.microsoft.com/office/drawing/2014/main" id="{BFC3F90F-5101-5B1F-44AC-C55E1C1DC1B7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1868" y="620713"/>
            <a:ext cx="10944225" cy="1871662"/>
          </a:xfrm>
        </p:spPr>
        <p:txBody>
          <a:bodyPr anchor="b" anchorCtr="0"/>
          <a:lstStyle>
            <a:lvl1pPr algn="l">
              <a:defRPr sz="6000" b="1" spc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19849" y="2979894"/>
            <a:ext cx="10946244" cy="44910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8201D-BEAC-E528-0BC0-236086EB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0D164-C9AC-FB8E-132B-CFBB3DB7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Delårsrapport 1. kvartal 2026</a:t>
            </a:r>
            <a:endParaRPr lang="da-DK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091E74-6DE7-A50C-87F2-D75E30FA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9C0DCB-DF48-D858-52F2-B1C427ACBD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47A47-A755-7DA0-C836-D9D7EC1061FC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noProof="0" dirty="0">
                <a:solidFill>
                  <a:schemeClr val="tx1"/>
                </a:solidFill>
              </a:rPr>
              <a:t>TITLESLIDE 1 LYS</a:t>
            </a:r>
          </a:p>
        </p:txBody>
      </p:sp>
    </p:spTree>
    <p:extLst>
      <p:ext uri="{BB962C8B-B14F-4D97-AF65-F5344CB8AC3E}">
        <p14:creationId xmlns:p14="http://schemas.microsoft.com/office/powerpoint/2010/main" val="18253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8">
            <a:extLst>
              <a:ext uri="{FF2B5EF4-FFF2-40B4-BE49-F238E27FC236}">
                <a16:creationId xmlns:a16="http://schemas.microsoft.com/office/drawing/2014/main" id="{0AC3F0E8-BA4E-6052-AE84-ED29AED181C5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1C460-BD89-582C-E1EF-5D3DA5B2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E3119-5721-74DC-2A0D-18AE4F0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DDD2C-9EA3-1385-BBF8-FBC248C0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0963F-103B-AA29-B1B3-7485DE7D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9EC100-7AA3-3322-8A71-5B0341BDDB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51309-CE7F-FDC6-7866-21DD7F6CBF3D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LYS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40C8573D-946E-5BD2-F6F2-41E731A8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69" y="1557338"/>
            <a:ext cx="10946244" cy="451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599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C460-BD89-582C-E1EF-5D3DA5B2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E3119-5721-74DC-2A0D-18AE4F0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DDD2C-9EA3-1385-BBF8-FBC248C0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0963F-103B-AA29-B1B3-7485DE7D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BC56B4AB-4E10-16B3-5BD8-7FB37D45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69" y="1557338"/>
            <a:ext cx="10946244" cy="451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1309-CE7F-FDC6-7866-21DD7F6CBF3D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MØRK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5EA4FF-31BD-D760-63E6-129769D8C2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2006" y="6408894"/>
            <a:ext cx="1077854" cy="4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LYS + GRØN/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136E3708-32F9-BC00-30BD-BEAC8382259B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FB764-75B6-9618-8FA4-18087EA8C7C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58CB91-B0C0-959E-2633-12CEB529C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976B-695D-5DF2-953F-28E67F5CC711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LYS + GRØN/BILLEDE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2501337-6AE9-4102-0856-6F07C8B7B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52E280E-7055-DC8B-90FD-7D7A714A5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557338"/>
            <a:ext cx="5472113" cy="936626"/>
          </a:xfrm>
        </p:spPr>
        <p:txBody>
          <a:bodyPr/>
          <a:lstStyle/>
          <a:p>
            <a:r>
              <a:rPr lang="da-DK" dirty="0"/>
              <a:t>Overskrift</a:t>
            </a:r>
            <a:endParaRPr lang="da-DK" noProof="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34038D-1CCA-C93D-C5AA-E0D913189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8" y="2492374"/>
            <a:ext cx="4683757" cy="374491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DAD38B-570A-906A-6E73-A88FEF809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8369" y="6408895"/>
            <a:ext cx="1077857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4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LYS + IKON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58CB91-B0C0-959E-2633-12CEB529C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1999" y="1818000"/>
            <a:ext cx="5040001" cy="5040000"/>
          </a:xfrm>
          <a:noFill/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976B-695D-5DF2-953F-28E67F5CC711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LYS + IKON 3/3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2501337-6AE9-4102-0856-6F07C8B7B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52E280E-7055-DC8B-90FD-7D7A714A5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20713"/>
            <a:ext cx="5472113" cy="936626"/>
          </a:xfrm>
        </p:spPr>
        <p:txBody>
          <a:bodyPr/>
          <a:lstStyle/>
          <a:p>
            <a:r>
              <a:rPr lang="da-DK" dirty="0"/>
              <a:t>Overskrift</a:t>
            </a:r>
            <a:endParaRPr lang="da-DK" noProof="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34038D-1CCA-C93D-C5AA-E0D913189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9" y="1555749"/>
            <a:ext cx="5472113" cy="374491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38BDB18-3728-7C08-7400-F35F70C314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8369" y="6408895"/>
            <a:ext cx="1142279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05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+ INDHOLD LYS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58CB91-B0C0-959E-2633-12CEB529C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40001" cy="5040000"/>
          </a:xfrm>
          <a:noFill/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976B-695D-5DF2-953F-28E67F5CC711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IKON + INDHOLD LYS 3/3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2501337-6AE9-4102-0856-6F07C8B7B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52E280E-7055-DC8B-90FD-7D7A714A5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20713"/>
            <a:ext cx="5472113" cy="936626"/>
          </a:xfrm>
        </p:spPr>
        <p:txBody>
          <a:bodyPr/>
          <a:lstStyle/>
          <a:p>
            <a:r>
              <a:rPr lang="da-DK" dirty="0"/>
              <a:t>Overskrift</a:t>
            </a:r>
            <a:endParaRPr lang="da-DK" noProof="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34038D-1CCA-C93D-C5AA-E0D913189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1555749"/>
            <a:ext cx="5472113" cy="374491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07EC836-736C-B809-772C-C57833141F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BA4A2AB7-4918-C33A-3182-85E1C8431B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06239" y="6450614"/>
            <a:ext cx="969522" cy="257132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EC2660-3380-A3D4-9A7B-0898AAC44B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75761" y="6450614"/>
            <a:ext cx="1142279" cy="257132"/>
          </a:xfrm>
        </p:spPr>
        <p:txBody>
          <a:bodyPr/>
          <a:lstStyle/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7820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LYS + HVID/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58CB91-B0C0-959E-2633-12CEB529C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tIns="7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976B-695D-5DF2-953F-28E67F5CC711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LYS + HVID/BILLEDE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2501337-6AE9-4102-0856-6F07C8B7B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52E280E-7055-DC8B-90FD-7D7A714A5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2"/>
            <a:ext cx="5472113" cy="936626"/>
          </a:xfrm>
        </p:spPr>
        <p:txBody>
          <a:bodyPr/>
          <a:lstStyle/>
          <a:p>
            <a:r>
              <a:rPr lang="da-DK" dirty="0"/>
              <a:t>Overskrift</a:t>
            </a:r>
            <a:endParaRPr lang="da-DK" noProof="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34038D-1CCA-C93D-C5AA-E0D913189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8" y="1557338"/>
            <a:ext cx="4680000" cy="467995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AEB3A-8E32-821C-B775-8F0C65A997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7BB86038-000E-5DB2-29CA-0B475EA752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06239" y="6450614"/>
            <a:ext cx="969522" cy="257132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0C04C0F-F32D-A262-2869-9023288E30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75761" y="6450614"/>
            <a:ext cx="1142279" cy="257132"/>
          </a:xfrm>
        </p:spPr>
        <p:txBody>
          <a:bodyPr/>
          <a:lstStyle/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9542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GRØN + HVID/BILLE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A7D439-4995-3C37-EF2F-FE79C9C342F4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58CB91-B0C0-959E-2633-12CEB529C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tIns="7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976B-695D-5DF2-953F-28E67F5CC711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GRØN + HVID/BILLEDE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2501337-6AE9-4102-0856-6F07C8B7B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52E280E-7055-DC8B-90FD-7D7A714A5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2"/>
            <a:ext cx="5472113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  <a:endParaRPr lang="da-DK" noProof="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34038D-1CCA-C93D-C5AA-E0D913189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8" y="1557338"/>
            <a:ext cx="4680000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AEB3A-8E32-821C-B775-8F0C65A997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7BB86038-000E-5DB2-29CA-0B475EA752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06239" y="6450614"/>
            <a:ext cx="969522" cy="257132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0C04C0F-F32D-A262-2869-9023288E30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75761" y="6450614"/>
            <a:ext cx="1142279" cy="257132"/>
          </a:xfrm>
        </p:spPr>
        <p:txBody>
          <a:bodyPr/>
          <a:lstStyle/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3447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LYS/GRØN 2/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3C04E8-00EC-4C95-AACE-A7C5FA72ACCF}"/>
              </a:ext>
            </a:extLst>
          </p:cNvPr>
          <p:cNvSpPr/>
          <p:nvPr userDrawn="1"/>
        </p:nvSpPr>
        <p:spPr>
          <a:xfrm>
            <a:off x="4264026" y="0"/>
            <a:ext cx="79279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620712"/>
            <a:ext cx="3240000" cy="93662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 err="1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621868" y="6450614"/>
            <a:ext cx="3642157" cy="257132"/>
          </a:xfrm>
        </p:spPr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DCF9DEF-BAE7-06E1-BFD2-6A7D0C02C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702455"/>
            <a:ext cx="3240000" cy="4680000"/>
          </a:xfrm>
        </p:spPr>
        <p:txBody>
          <a:bodyPr/>
          <a:lstStyle>
            <a:lvl1pPr marL="0" indent="0">
              <a:buClr>
                <a:schemeClr val="accent4"/>
              </a:buClr>
              <a:buNone/>
              <a:defRPr sz="1800" b="1">
                <a:solidFill>
                  <a:schemeClr val="tx1"/>
                </a:solidFill>
              </a:defRPr>
            </a:lvl1pPr>
            <a:lvl2pPr marL="231775" indent="0">
              <a:buClr>
                <a:schemeClr val="accent4"/>
              </a:buClr>
              <a:buNone/>
              <a:defRPr sz="1600" b="1">
                <a:solidFill>
                  <a:schemeClr val="tx1"/>
                </a:solidFill>
              </a:defRPr>
            </a:lvl2pPr>
            <a:lvl3pPr marL="500062" indent="0">
              <a:buClr>
                <a:schemeClr val="accent4"/>
              </a:buClr>
              <a:buNone/>
              <a:defRPr sz="1400" b="1">
                <a:solidFill>
                  <a:schemeClr val="tx1"/>
                </a:solidFill>
              </a:defRPr>
            </a:lvl3pPr>
            <a:lvl4pPr marL="755650" indent="0">
              <a:buClr>
                <a:schemeClr val="accent4"/>
              </a:buClr>
              <a:buNone/>
              <a:defRPr sz="1400" b="1">
                <a:solidFill>
                  <a:schemeClr val="tx1"/>
                </a:solidFill>
              </a:defRPr>
            </a:lvl4pPr>
            <a:lvl5pPr marL="989012" indent="0">
              <a:buClr>
                <a:schemeClr val="accent4"/>
              </a:buClr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Underrubrik</a:t>
            </a:r>
            <a:endParaRPr lang="en-GB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336B53D6-EB2D-5BB6-A51C-8551DB60E0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7873" y="620713"/>
            <a:ext cx="5460205" cy="5637927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40CBD8-8F2E-980C-BB0C-9197219C46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2006" y="6408894"/>
            <a:ext cx="1077854" cy="449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178327-EFC2-D363-B735-822ED5CCDCC9}"/>
              </a:ext>
            </a:extLst>
          </p:cNvPr>
          <p:cNvSpPr txBox="1"/>
          <p:nvPr userDrawn="1"/>
        </p:nvSpPr>
        <p:spPr>
          <a:xfrm>
            <a:off x="137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INDHOLD LYS/GRØN 2/4</a:t>
            </a:r>
          </a:p>
        </p:txBody>
      </p:sp>
    </p:spTree>
    <p:extLst>
      <p:ext uri="{BB962C8B-B14F-4D97-AF65-F5344CB8AC3E}">
        <p14:creationId xmlns:p14="http://schemas.microsoft.com/office/powerpoint/2010/main" val="218147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LEDE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8">
            <a:extLst>
              <a:ext uri="{FF2B5EF4-FFF2-40B4-BE49-F238E27FC236}">
                <a16:creationId xmlns:a16="http://schemas.microsoft.com/office/drawing/2014/main" id="{1E84CBA8-6255-97E2-979B-A67025726CEA}"/>
              </a:ext>
            </a:extLst>
          </p:cNvPr>
          <p:cNvSpPr/>
          <p:nvPr userDrawn="1"/>
        </p:nvSpPr>
        <p:spPr>
          <a:xfrm>
            <a:off x="-1" y="6408894"/>
            <a:ext cx="12192001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72" y="620713"/>
            <a:ext cx="4680000" cy="950807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5773" y="1557338"/>
            <a:ext cx="4680000" cy="4679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BBCA-8756-A99C-C978-E94FF8475C08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TEXT + BILLEDE 3/3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757C75-C655-5B7B-9C1A-9A4C75580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8369" y="6408895"/>
            <a:ext cx="1077857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91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KON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72" y="620713"/>
            <a:ext cx="4680000" cy="950807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5773" y="1557338"/>
            <a:ext cx="4680000" cy="4679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BBCA-8756-A99C-C978-E94FF8475C08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TEXT + IKON 3/3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E85F66-9FD0-E5B8-8BE5-E5F43C2353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1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8" y="620714"/>
            <a:ext cx="10944224" cy="1871662"/>
          </a:xfrm>
        </p:spPr>
        <p:txBody>
          <a:bodyPr anchor="b" anchorCtr="0"/>
          <a:lstStyle>
            <a:lvl1pPr algn="l">
              <a:defRPr sz="6000" b="1" spc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da-DK" noProof="1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21868" y="2979894"/>
            <a:ext cx="10944225" cy="44910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3B7F59C-05D2-6309-5D7D-B9D0CAE417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2006" y="6408894"/>
            <a:ext cx="1077854" cy="449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738AB-470D-E71E-9B8B-57E31C1DFFF1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TITLESLIDE 1 MØRK</a:t>
            </a:r>
          </a:p>
        </p:txBody>
      </p:sp>
    </p:spTree>
    <p:extLst>
      <p:ext uri="{BB962C8B-B14F-4D97-AF65-F5344CB8AC3E}">
        <p14:creationId xmlns:p14="http://schemas.microsoft.com/office/powerpoint/2010/main" val="297574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+ TEXT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8">
            <a:extLst>
              <a:ext uri="{FF2B5EF4-FFF2-40B4-BE49-F238E27FC236}">
                <a16:creationId xmlns:a16="http://schemas.microsoft.com/office/drawing/2014/main" id="{1E84CBA8-6255-97E2-979B-A67025726CEA}"/>
              </a:ext>
            </a:extLst>
          </p:cNvPr>
          <p:cNvSpPr/>
          <p:nvPr userDrawn="1"/>
        </p:nvSpPr>
        <p:spPr>
          <a:xfrm>
            <a:off x="0" y="6408894"/>
            <a:ext cx="12192000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DDDAEA-34D9-C282-85FB-0E4913EAFF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5760" y="620713"/>
            <a:ext cx="4680000" cy="950807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935761" y="1557338"/>
            <a:ext cx="4680000" cy="4679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BBCA-8756-A99C-C978-E94FF8475C08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BILLEDE + TEXT 3/3</a:t>
            </a:r>
          </a:p>
        </p:txBody>
      </p:sp>
    </p:spTree>
    <p:extLst>
      <p:ext uri="{BB962C8B-B14F-4D97-AF65-F5344CB8AC3E}">
        <p14:creationId xmlns:p14="http://schemas.microsoft.com/office/powerpoint/2010/main" val="148058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LEDE LYS 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8">
            <a:extLst>
              <a:ext uri="{FF2B5EF4-FFF2-40B4-BE49-F238E27FC236}">
                <a16:creationId xmlns:a16="http://schemas.microsoft.com/office/drawing/2014/main" id="{3AED0C04-3C59-1303-D33F-BB6B8ECAD214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264025" y="0"/>
            <a:ext cx="7927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73" y="620713"/>
            <a:ext cx="3240000" cy="936625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5773" y="1557338"/>
            <a:ext cx="3240000" cy="48508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09F3FE-7D5F-E92F-EC45-E563E0B0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DD3B1C-783E-445A-3BE0-15939DE4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868" y="6450614"/>
            <a:ext cx="3642157" cy="257132"/>
          </a:xfrm>
        </p:spPr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19DB37-3626-37DA-1B56-E87D7BFB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99E66-FFD0-BD42-394F-2AE375295175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TEXT + BILLEDE LYS 2/4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D681688-6B92-3E4B-0B5E-F117F3E8B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8369" y="6408895"/>
            <a:ext cx="1077857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37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+ TEXT LYS 4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8">
            <a:extLst>
              <a:ext uri="{FF2B5EF4-FFF2-40B4-BE49-F238E27FC236}">
                <a16:creationId xmlns:a16="http://schemas.microsoft.com/office/drawing/2014/main" id="{3AED0C04-3C59-1303-D33F-BB6B8ECAD214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33C13D3-CB1D-FA0C-F193-547EAEEFF9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-1" y="0"/>
            <a:ext cx="7915276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6239" y="620713"/>
            <a:ext cx="3261874" cy="93662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06239" y="1557337"/>
            <a:ext cx="3261874" cy="48508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B1B32DF-B13F-5FA2-89BD-B4B4AAA2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0A7642-A53D-AC9C-3B88-9F5A84B5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8F9C79-A048-4910-5188-9F68F224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612C0-26A5-E9FA-6FFC-81F1C9CEB550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BILLEDE + TEXT LYS 4/2</a:t>
            </a:r>
          </a:p>
        </p:txBody>
      </p:sp>
    </p:spTree>
    <p:extLst>
      <p:ext uri="{BB962C8B-B14F-4D97-AF65-F5344CB8AC3E}">
        <p14:creationId xmlns:p14="http://schemas.microsoft.com/office/powerpoint/2010/main" val="3758997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LEDE 4/2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8">
            <a:extLst>
              <a:ext uri="{FF2B5EF4-FFF2-40B4-BE49-F238E27FC236}">
                <a16:creationId xmlns:a16="http://schemas.microsoft.com/office/drawing/2014/main" id="{2326465A-95C3-169A-A11F-D74C241747B2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73" y="620713"/>
            <a:ext cx="6304854" cy="694166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7915274" y="0"/>
            <a:ext cx="4276725" cy="6858000"/>
          </a:xfrm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5773" y="1557338"/>
            <a:ext cx="6304854" cy="4679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D5313-FB2D-C37A-9D19-F6E197E2879B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TEXT + BILLEDE 4/2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8F74EC7-06DF-5FE5-0ED4-21D74C17D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8369" y="6408895"/>
            <a:ext cx="1077857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08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TEXT 2/4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-1" y="0"/>
            <a:ext cx="4276725" cy="6858000"/>
          </a:xfrm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3260" y="620713"/>
            <a:ext cx="6304854" cy="694166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263260" y="1557338"/>
            <a:ext cx="6304854" cy="4679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DFF6344-B2CA-7AAD-9B0A-B17E6AB2FE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4D5313-FB2D-C37A-9D19-F6E197E2879B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BILLEDE + TEXT 2/4</a:t>
            </a:r>
          </a:p>
        </p:txBody>
      </p:sp>
    </p:spTree>
    <p:extLst>
      <p:ext uri="{BB962C8B-B14F-4D97-AF65-F5344CB8AC3E}">
        <p14:creationId xmlns:p14="http://schemas.microsoft.com/office/powerpoint/2010/main" val="3412884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PUNKTER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9" y="620711"/>
            <a:ext cx="5223119" cy="694166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09BCD9-D3A6-1B03-E9FE-560A559A4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F54823F7-A6C2-C3D4-DF7D-27E23FC997F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915276" y="3746068"/>
            <a:ext cx="3652838" cy="25713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Agendapunkt</a:t>
            </a:r>
            <a:endParaRPr lang="en-GB" dirty="0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5D154E5E-FC5A-62EB-B2F8-0F9B745D1058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915276" y="4115706"/>
            <a:ext cx="3652838" cy="243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D105E-1246-5724-9A9D-1A7FE795F02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34BD7-D369-414A-3786-BDF2C4D2DB2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8486E6-4618-9556-577D-AFED750769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665EC464-3DA2-7EFB-69DB-D85DB6E148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6015" y="2178857"/>
            <a:ext cx="1260000" cy="126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0">
              <a:buNone/>
              <a:defRPr sz="1400"/>
            </a:lvl2pPr>
            <a:lvl3pPr marL="500062" indent="0">
              <a:buNone/>
              <a:defRPr sz="1400"/>
            </a:lvl3pPr>
            <a:lvl4pPr marL="755650" indent="0">
              <a:buNone/>
              <a:defRPr sz="1400"/>
            </a:lvl4pPr>
            <a:lvl5pPr marL="989012" indent="0">
              <a:buNone/>
              <a:defRPr sz="14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398DF3F5-3A0C-F8FE-1ACF-D3F6F291AB1F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4262436" y="3746068"/>
            <a:ext cx="3652839" cy="25713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Agendapunkt</a:t>
            </a:r>
            <a:endParaRPr lang="en-GB" dirty="0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70AF0B5A-6FE8-76D4-6A96-8FDA970669C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4262436" y="4115706"/>
            <a:ext cx="3652839" cy="243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DFEE7E2B-643F-165B-6757-C4B6662F234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09595" y="3746068"/>
            <a:ext cx="3652840" cy="25713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Agendapunkt</a:t>
            </a:r>
            <a:endParaRPr lang="en-GB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693A2BCF-2156-20DD-1B1F-C9339C5DFDD1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23887" y="4115706"/>
            <a:ext cx="3638547" cy="243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2126FE-34B8-A808-CB2A-A11FD3B25649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AGENDA 3 PUNKTER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00FEF5C-CE4B-8361-8D05-456575C65F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8855" y="2178857"/>
            <a:ext cx="1260000" cy="126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0">
              <a:buNone/>
              <a:defRPr sz="1400"/>
            </a:lvl2pPr>
            <a:lvl3pPr marL="500062" indent="0">
              <a:buNone/>
              <a:defRPr sz="1400"/>
            </a:lvl3pPr>
            <a:lvl4pPr marL="755650" indent="0">
              <a:buNone/>
              <a:defRPr sz="1400"/>
            </a:lvl4pPr>
            <a:lvl5pPr marL="989012" indent="0">
              <a:buNone/>
              <a:defRPr sz="14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5AD6D3E0-77DF-3CEF-4ABE-96B21EBD51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1695" y="2178857"/>
            <a:ext cx="1260000" cy="126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0">
              <a:buNone/>
              <a:defRPr sz="1400"/>
            </a:lvl2pPr>
            <a:lvl3pPr marL="500062" indent="0">
              <a:buNone/>
              <a:defRPr sz="1400"/>
            </a:lvl3pPr>
            <a:lvl4pPr marL="755650" indent="0">
              <a:buNone/>
              <a:defRPr sz="1400"/>
            </a:lvl4pPr>
            <a:lvl5pPr marL="989012" indent="0">
              <a:buNone/>
              <a:defRPr sz="1400"/>
            </a:lvl5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494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 PUNKTER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9" y="620713"/>
            <a:ext cx="5223119" cy="694166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3EA0CBDA-0F82-A3AB-D936-93D271845872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2576788B-F91E-DE58-B7EC-618C331195E0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42190E2A-F37D-436A-5F84-CB1A2C45B41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3916D9DF-6DFB-E704-D9E9-2920C77302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548FA92-2401-F2F4-D7A0-02C41AA9161E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AGENDA 8 PUNKTER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7F0CE-3AF5-A982-6354-1D67C0A358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48000" y="1548000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E645885-3EE0-8D5E-9A33-DD157DD555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48000" y="2484000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C7C0C5E-2A1D-FD6E-7E3C-811A7D256E9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48000" y="3422676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BE51F5D-FBEE-EE00-8EE6-DF07937306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48000" y="4353260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76C8A4-EF37-91EB-403B-82CCC961C5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18216" y="1548000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DAB337-6108-C896-7061-33B7F8A395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18216" y="2484000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67D4CB-9820-8301-1DC3-2C1EA00EE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18216" y="3422676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47AB74C-5EE3-E745-27EF-ECD8E7E4AC0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18216" y="4353260"/>
            <a:ext cx="622800" cy="62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36000"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927AC13-2B06-E6FC-8AA7-88B45791BA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18238" y="1988283"/>
            <a:ext cx="4038458" cy="251999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2D93888-B835-959F-5490-A8E37A291B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18238" y="2901738"/>
            <a:ext cx="4038458" cy="251999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A0501B5-7CC5-FEB0-574B-1D54EFDA2D4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518238" y="3816138"/>
            <a:ext cx="4038458" cy="251999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C3E04F8-406D-1223-8F06-2DD63223B3C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18238" y="4730538"/>
            <a:ext cx="4038458" cy="251999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179758A2-5AAF-C7E8-126D-D67F0CD528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88454" y="1604913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89F3B68-DD45-9315-79DF-57138642D55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88454" y="1988281"/>
            <a:ext cx="4038458" cy="270000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68CE0370-095B-4771-776B-234E272C10A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88454" y="2518370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D2CDA83E-FE6A-C354-E976-3C67235B2A2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88454" y="2901738"/>
            <a:ext cx="4038458" cy="270000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8EEFB7F-20EB-BD1A-959C-7DA6384EE88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88454" y="3432770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59DEDA4A-4F3C-F6FD-F7A5-08429F15E0E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88454" y="3816138"/>
            <a:ext cx="4038458" cy="270000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80D3FBAE-1C88-3F52-6559-BB37852601D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988454" y="4347170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475A5A3F-F795-AD4D-69B0-DF29A6A3A26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88454" y="4730538"/>
            <a:ext cx="4038458" cy="270000"/>
          </a:xfrm>
        </p:spPr>
        <p:txBody>
          <a:bodyPr anchor="t"/>
          <a:lstStyle>
            <a:lvl1pPr marL="0" indent="0">
              <a:buNone/>
              <a:defRPr sz="1400" b="0"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90" name="Text Placeholder 20">
            <a:extLst>
              <a:ext uri="{FF2B5EF4-FFF2-40B4-BE49-F238E27FC236}">
                <a16:creationId xmlns:a16="http://schemas.microsoft.com/office/drawing/2014/main" id="{271B970A-D5D1-3F72-FEEE-2A54E495582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518238" y="1604913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91" name="Text Placeholder 20">
            <a:extLst>
              <a:ext uri="{FF2B5EF4-FFF2-40B4-BE49-F238E27FC236}">
                <a16:creationId xmlns:a16="http://schemas.microsoft.com/office/drawing/2014/main" id="{C0D10C8D-54BB-2608-9935-6BAD6171FB7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18238" y="2518370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92" name="Text Placeholder 20">
            <a:extLst>
              <a:ext uri="{FF2B5EF4-FFF2-40B4-BE49-F238E27FC236}">
                <a16:creationId xmlns:a16="http://schemas.microsoft.com/office/drawing/2014/main" id="{8B35A2E9-FCC7-D353-F7A9-73309D2B1B9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18238" y="3432770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AAEA20B3-2BCB-CA23-E180-8BC7E64BED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518238" y="4347170"/>
            <a:ext cx="4038458" cy="251999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GB" dirty="0" err="1"/>
              <a:t>Agendapunkt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2890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667170E-211C-62F7-55D0-130341514C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80C7E-988A-B21D-5D03-943CAC96C04A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KUN LOGO</a:t>
            </a:r>
          </a:p>
        </p:txBody>
      </p:sp>
    </p:spTree>
    <p:extLst>
      <p:ext uri="{BB962C8B-B14F-4D97-AF65-F5344CB8AC3E}">
        <p14:creationId xmlns:p14="http://schemas.microsoft.com/office/powerpoint/2010/main" val="313258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8">
            <a:extLst>
              <a:ext uri="{FF2B5EF4-FFF2-40B4-BE49-F238E27FC236}">
                <a16:creationId xmlns:a16="http://schemas.microsoft.com/office/drawing/2014/main" id="{A2FA5AC9-6A76-4020-40A6-BF3454DF9369}"/>
              </a:ext>
            </a:extLst>
          </p:cNvPr>
          <p:cNvSpPr/>
          <p:nvPr userDrawn="1"/>
        </p:nvSpPr>
        <p:spPr>
          <a:xfrm>
            <a:off x="1" y="6408894"/>
            <a:ext cx="12191999" cy="44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163D35-3B8D-9E9D-C6D6-F9BB03DBC6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5887916-91EA-8300-2E01-1B2E0BB7E9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4365625"/>
            <a:ext cx="9013371" cy="2012605"/>
          </a:xfrm>
        </p:spPr>
        <p:txBody>
          <a:bodyPr anchor="t" anchorCtr="0"/>
          <a:lstStyle>
            <a:lvl1pPr algn="l">
              <a:defRPr sz="6000" b="1" spc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is-IS" dirty="0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3D161BFB-EC09-BED7-6D9A-5B84E21E71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429000"/>
            <a:ext cx="9013371" cy="936625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C9D09-9AA3-D5E4-9598-D318A144C863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TITLESLIDE 2 LYS</a:t>
            </a:r>
          </a:p>
        </p:txBody>
      </p:sp>
    </p:spTree>
    <p:extLst>
      <p:ext uri="{BB962C8B-B14F-4D97-AF65-F5344CB8AC3E}">
        <p14:creationId xmlns:p14="http://schemas.microsoft.com/office/powerpoint/2010/main" val="31258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2 GRØ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8" y="4365625"/>
            <a:ext cx="9013371" cy="2012605"/>
          </a:xfrm>
        </p:spPr>
        <p:txBody>
          <a:bodyPr anchor="t" anchorCtr="0"/>
          <a:lstStyle>
            <a:lvl1pPr algn="l">
              <a:defRPr sz="6000" b="1" spc="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is-I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23888" y="3428999"/>
            <a:ext cx="9013371" cy="936625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spc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72DEE0-4AFD-A98B-ECEC-377C176299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32006" y="6408894"/>
            <a:ext cx="1077854" cy="449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A7F5-43B4-B241-129E-8A9E076131A8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TITLESLIDE 2 MØRK</a:t>
            </a:r>
          </a:p>
        </p:txBody>
      </p:sp>
    </p:spTree>
    <p:extLst>
      <p:ext uri="{BB962C8B-B14F-4D97-AF65-F5344CB8AC3E}">
        <p14:creationId xmlns:p14="http://schemas.microsoft.com/office/powerpoint/2010/main" val="272395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2 MØRK/BILLE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7">
            <a:extLst>
              <a:ext uri="{FF2B5EF4-FFF2-40B4-BE49-F238E27FC236}">
                <a16:creationId xmlns:a16="http://schemas.microsoft.com/office/drawing/2014/main" id="{BBA7F5EB-0E44-70AA-1301-B9AAA753A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38358D3-09AB-46A3-18C6-AA5C0A9E9D27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noProof="0" dirty="0">
              <a:latin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23888" y="5002962"/>
            <a:ext cx="10909300" cy="93395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8" y="3744679"/>
            <a:ext cx="9013371" cy="935039"/>
          </a:xfrm>
        </p:spPr>
        <p:txBody>
          <a:bodyPr anchor="b" anchorCtr="0"/>
          <a:lstStyle>
            <a:lvl1pPr algn="l">
              <a:defRPr sz="6000" b="1" spc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Delårsrapport 1. kvartal 2026</a:t>
            </a:r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01D718-0F46-A6E7-B423-19D5B73F7D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2006" y="6408894"/>
            <a:ext cx="1077854" cy="449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AD690-CC27-D414-C15D-D0CB9D44ED22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noProof="0" dirty="0">
                <a:solidFill>
                  <a:schemeClr val="tx1"/>
                </a:solidFill>
              </a:rPr>
              <a:t>TITLESLIDE 2 MØRK/BILLEDE 1</a:t>
            </a:r>
          </a:p>
        </p:txBody>
      </p:sp>
    </p:spTree>
    <p:extLst>
      <p:ext uri="{BB962C8B-B14F-4D97-AF65-F5344CB8AC3E}">
        <p14:creationId xmlns:p14="http://schemas.microsoft.com/office/powerpoint/2010/main" val="421745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2 MØRK/BILLE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EE48D822-C3D2-A681-E4CF-7DB5D3658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37"/>
            <a:ext cx="12192001" cy="685512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38358D3-09AB-46A3-18C6-AA5C0A9E9D2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 noProof="0" dirty="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8" y="4365624"/>
            <a:ext cx="9013371" cy="935039"/>
          </a:xfrm>
        </p:spPr>
        <p:txBody>
          <a:bodyPr anchor="t" anchorCtr="0"/>
          <a:lstStyle>
            <a:lvl1pPr algn="l">
              <a:defRPr sz="6000" b="1" spc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23888" y="3429000"/>
            <a:ext cx="10909300" cy="936625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Delårsrapport 1. kvartal 2026</a:t>
            </a:r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6A629E-F6F6-0EF5-DA75-5300BE8DC1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2006" y="6408894"/>
            <a:ext cx="1077854" cy="449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37F9E-05EE-7F1F-EC3C-98D0ABDADAB3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noProof="0" dirty="0">
                <a:solidFill>
                  <a:schemeClr val="tx1"/>
                </a:solidFill>
              </a:rPr>
              <a:t>TITLESLIDE 2 MØRK/BILLEDE 2</a:t>
            </a:r>
          </a:p>
        </p:txBody>
      </p:sp>
    </p:spTree>
    <p:extLst>
      <p:ext uri="{BB962C8B-B14F-4D97-AF65-F5344CB8AC3E}">
        <p14:creationId xmlns:p14="http://schemas.microsoft.com/office/powerpoint/2010/main" val="139473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/DIVIDER 1/2 BILLEDE HØJ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3ED69C4C-F871-DC02-C0D6-E229A018EB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9" y="3025018"/>
            <a:ext cx="5290880" cy="1871663"/>
          </a:xfrm>
        </p:spPr>
        <p:txBody>
          <a:bodyPr anchor="t" anchorCtr="0"/>
          <a:lstStyle>
            <a:lvl1pPr algn="l">
              <a:defRPr sz="4000" b="1" spc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is-I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23888" y="4992045"/>
            <a:ext cx="5290880" cy="936625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underrubrik</a:t>
            </a:r>
            <a:endParaRPr lang="da-DK" noProof="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0305D6A-6B71-13BB-EF97-F6A3823FC5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5CA472-833E-0375-A8DD-739142B275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7AF1DD-C52F-DCDA-6F18-DA14AAAA93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C3A1D-6B0A-3D2A-9AED-18E133AE9A31}"/>
              </a:ext>
            </a:extLst>
          </p:cNvPr>
          <p:cNvSpPr txBox="1"/>
          <p:nvPr userDrawn="1"/>
        </p:nvSpPr>
        <p:spPr>
          <a:xfrm>
            <a:off x="-1" y="-169277"/>
            <a:ext cx="2441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</a:rPr>
              <a:t>TITLESLIDE/DIVIDER ½ BILLEDE HØJRE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82A587-2FA8-A487-5AD2-35023BCD3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28369" y="6408895"/>
            <a:ext cx="1077857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/DIVIDER 1/2 BILLEDE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3ED69C4C-F871-DC02-C0D6-E229A018EB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indsætte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630321" y="3025018"/>
            <a:ext cx="4937792" cy="1828272"/>
          </a:xfrm>
        </p:spPr>
        <p:txBody>
          <a:bodyPr anchor="t" anchorCtr="0"/>
          <a:lstStyle>
            <a:lvl1pPr algn="l">
              <a:defRPr sz="4000" b="1" spc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630320" y="4992045"/>
            <a:ext cx="4937792" cy="863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A124C9-30F1-4A7D-A3B4-BBDE3D07E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32005" y="6408894"/>
            <a:ext cx="1077857" cy="44910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630F96-CA5B-24F8-13DA-2E4F3F26EC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FCA4996-820F-237B-818C-A1ABE26382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Delårsrapport 1. kvartal 2026</a:t>
            </a:r>
            <a:endParaRPr lang="da-DK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0A2400-4A3D-9457-903B-A7EF92EF84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7AB3E-2C55-D925-E583-EF3B57CB3549}"/>
              </a:ext>
            </a:extLst>
          </p:cNvPr>
          <p:cNvSpPr txBox="1"/>
          <p:nvPr userDrawn="1"/>
        </p:nvSpPr>
        <p:spPr>
          <a:xfrm>
            <a:off x="-1" y="-169277"/>
            <a:ext cx="19388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noProof="0" dirty="0">
                <a:solidFill>
                  <a:schemeClr val="tx1"/>
                </a:solidFill>
              </a:rPr>
              <a:t>TITLESLIDE/DIVIDER ½ BILLEDE VENSTRE</a:t>
            </a:r>
          </a:p>
        </p:txBody>
      </p:sp>
    </p:spTree>
    <p:extLst>
      <p:ext uri="{BB962C8B-B14F-4D97-AF65-F5344CB8AC3E}">
        <p14:creationId xmlns:p14="http://schemas.microsoft.com/office/powerpoint/2010/main" val="74155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3ED69C4C-F871-DC02-C0D6-E229A018EB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0"/>
          <a:lstStyle>
            <a:lvl1pPr marL="0" indent="0" algn="ctr">
              <a:buNone/>
              <a:defRPr sz="1200"/>
            </a:lvl1pPr>
          </a:lstStyle>
          <a:p>
            <a:r>
              <a:rPr lang="da-DK" noProof="0" dirty="0"/>
              <a:t>Klik her for at indsætte baggrundsbillede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888" y="4365625"/>
            <a:ext cx="9013371" cy="1828272"/>
          </a:xfrm>
        </p:spPr>
        <p:txBody>
          <a:bodyPr anchor="t" anchorCtr="0"/>
          <a:lstStyle>
            <a:lvl1pPr algn="l">
              <a:defRPr sz="6000" b="1" spc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23888" y="3428999"/>
            <a:ext cx="10909300" cy="936625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Delårsrapport 1. kvartal 2026</a:t>
            </a:r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521F6-ABE2-DF4A-A30A-AF2564ABEA76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A73B4-AC94-6472-07AC-3CCE69BAB539}"/>
              </a:ext>
            </a:extLst>
          </p:cNvPr>
          <p:cNvSpPr txBox="1"/>
          <p:nvPr userDrawn="1"/>
        </p:nvSpPr>
        <p:spPr>
          <a:xfrm>
            <a:off x="0" y="-169277"/>
            <a:ext cx="1306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noProof="0" dirty="0">
                <a:solidFill>
                  <a:schemeClr val="tx1"/>
                </a:solidFill>
              </a:rPr>
              <a:t>DIVIDER 1 BILLEDE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24F072-4B72-8954-51C3-D1BB842CD0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8369" y="6408895"/>
            <a:ext cx="1077857" cy="449106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6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3887" y="620712"/>
            <a:ext cx="10944225" cy="936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1869" y="1557338"/>
            <a:ext cx="10946244" cy="451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06239" y="6450614"/>
            <a:ext cx="969522" cy="2571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21868" y="6450614"/>
            <a:ext cx="4502590" cy="2571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75761" y="6450614"/>
            <a:ext cx="1142279" cy="2571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3521F6-ABE2-DF4A-A30A-AF2564ABEA7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87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847" r:id="rId2"/>
    <p:sldLayoutId id="2147483849" r:id="rId3"/>
    <p:sldLayoutId id="2147483990" r:id="rId4"/>
    <p:sldLayoutId id="2147484011" r:id="rId5"/>
    <p:sldLayoutId id="2147484013" r:id="rId6"/>
    <p:sldLayoutId id="2147484025" r:id="rId7"/>
    <p:sldLayoutId id="2147484027" r:id="rId8"/>
    <p:sldLayoutId id="2147484012" r:id="rId9"/>
    <p:sldLayoutId id="2147484034" r:id="rId10"/>
    <p:sldLayoutId id="2147484036" r:id="rId11"/>
    <p:sldLayoutId id="2147483776" r:id="rId12"/>
    <p:sldLayoutId id="2147484033" r:id="rId13"/>
    <p:sldLayoutId id="2147484032" r:id="rId14"/>
    <p:sldLayoutId id="2147484029" r:id="rId15"/>
    <p:sldLayoutId id="2147484030" r:id="rId16"/>
    <p:sldLayoutId id="2147483992" r:id="rId17"/>
    <p:sldLayoutId id="2147483780" r:id="rId18"/>
    <p:sldLayoutId id="2147484039" r:id="rId19"/>
    <p:sldLayoutId id="2147484038" r:id="rId20"/>
    <p:sldLayoutId id="2147483793" r:id="rId21"/>
    <p:sldLayoutId id="2147484026" r:id="rId22"/>
    <p:sldLayoutId id="2147484007" r:id="rId23"/>
    <p:sldLayoutId id="2147484037" r:id="rId24"/>
    <p:sldLayoutId id="2147484028" r:id="rId25"/>
    <p:sldLayoutId id="2147484024" r:id="rId26"/>
    <p:sldLayoutId id="2147483783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000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755650" indent="-25558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89013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244600" indent="-25558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1538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orient="horz" pos="1570" userDrawn="1">
          <p15:clr>
            <a:srgbClr val="F26B43"/>
          </p15:clr>
        </p15:guide>
        <p15:guide id="8" orient="horz" pos="3339" userDrawn="1">
          <p15:clr>
            <a:srgbClr val="F26B43"/>
          </p15:clr>
        </p15:guide>
        <p15:guide id="9" orient="horz" pos="275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pos="2686" userDrawn="1">
          <p15:clr>
            <a:srgbClr val="F26B43"/>
          </p15:clr>
        </p15:guide>
        <p15:guide id="12" pos="4986" userDrawn="1">
          <p15:clr>
            <a:srgbClr val="F26B43"/>
          </p15:clr>
        </p15:guide>
        <p15:guide id="13" pos="6142" userDrawn="1">
          <p15:clr>
            <a:srgbClr val="F26B43"/>
          </p15:clr>
        </p15:guide>
        <p15:guide id="1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4B724-56CA-BBB2-AEB3-6EA0EFEF8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3744679"/>
            <a:ext cx="9013371" cy="935039"/>
          </a:xfrm>
        </p:spPr>
        <p:txBody>
          <a:bodyPr/>
          <a:lstStyle/>
          <a:p>
            <a:r>
              <a:rPr lang="da-DK" dirty="0"/>
              <a:t>Delårsrapport -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B65D693-20FB-CC03-FF4A-03BF4D4E0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5002962"/>
            <a:ext cx="10909300" cy="933956"/>
          </a:xfrm>
        </p:spPr>
        <p:txBody>
          <a:bodyPr/>
          <a:lstStyle/>
          <a:p>
            <a:r>
              <a:rPr lang="da-DK" dirty="0"/>
              <a:t>1. kvartal 2026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547DC9-7C94-533D-2B8E-49A24372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868" y="6450614"/>
            <a:ext cx="4502590" cy="257132"/>
          </a:xfrm>
        </p:spPr>
        <p:txBody>
          <a:bodyPr/>
          <a:lstStyle/>
          <a:p>
            <a:r>
              <a:rPr lang="da-DK" dirty="0"/>
              <a:t>Delårsrapport 1. kvartal 2026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2AE2296-0B60-D834-A9F5-57487C44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noProof="0" smtClean="0"/>
              <a:pPr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4460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6A212-B41F-8CF4-4248-404AF869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Basisindtjening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79568F1-389B-0712-CE99-9E0470EC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BB0B8B-95BB-9E56-3857-32E333A7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8" name="Billede 7" descr="Graf over Basisindtjening med udvikling fra 1. kvartal 2025 til 1. kvartal 2026">
            <a:extLst>
              <a:ext uri="{FF2B5EF4-FFF2-40B4-BE49-F238E27FC236}">
                <a16:creationId xmlns:a16="http://schemas.microsoft.com/office/drawing/2014/main" id="{B8C662A0-D527-6387-BAD0-C36FE477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0" y="1442301"/>
            <a:ext cx="11188120" cy="44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50627-6C68-5128-0FA9-B57FA536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Nettorenteindtægter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C323E51-0CB8-4B9E-1C81-E9D0D86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Pladsholder til indhold 7" descr="Graf for nettorenteindtægter">
                <a:extLst>
                  <a:ext uri="{FF2B5EF4-FFF2-40B4-BE49-F238E27FC236}">
                    <a16:creationId xmlns:a16="http://schemas.microsoft.com/office/drawing/2014/main" id="{8CC39609-9A56-BBA7-0AC1-23EF647FDA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1434903"/>
                  </p:ext>
                </p:extLst>
              </p:nvPr>
            </p:nvGraphicFramePr>
            <p:xfrm>
              <a:off x="558587" y="1560353"/>
              <a:ext cx="11080963" cy="45733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Pladsholder til indhold 7" descr="Graf for nettorenteindtægter">
                <a:extLst>
                  <a:ext uri="{FF2B5EF4-FFF2-40B4-BE49-F238E27FC236}">
                    <a16:creationId xmlns:a16="http://schemas.microsoft.com/office/drawing/2014/main" id="{8CC39609-9A56-BBA7-0AC1-23EF647FDA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587" y="1560353"/>
                <a:ext cx="11080963" cy="457333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kstfelt 5">
            <a:extLst>
              <a:ext uri="{FF2B5EF4-FFF2-40B4-BE49-F238E27FC236}">
                <a16:creationId xmlns:a16="http://schemas.microsoft.com/office/drawing/2014/main" id="{3DBC5EB8-7A06-007F-CEAF-0CE53CAD0E7C}"/>
              </a:ext>
            </a:extLst>
          </p:cNvPr>
          <p:cNvSpPr txBox="1"/>
          <p:nvPr/>
        </p:nvSpPr>
        <p:spPr>
          <a:xfrm>
            <a:off x="530013" y="1173367"/>
            <a:ext cx="235267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da-DK" sz="1300" b="1" dirty="0"/>
              <a:t>Mio. kr.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33C6AA-3D60-77C5-F8CD-D6410728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42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23FB-C50D-F9BC-55A1-952C42EA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Rentesatser og -marginal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E278C58-5194-B5B6-0DAE-009B2CE5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Diagram 4" descr="Gra for udvikling af rentesatser og -marginal Q1 2023 til Q2 2025">
            <a:extLst>
              <a:ext uri="{FF2B5EF4-FFF2-40B4-BE49-F238E27FC236}">
                <a16:creationId xmlns:a16="http://schemas.microsoft.com/office/drawing/2014/main" id="{806DB177-9732-A410-737B-4EED3C1FF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445794"/>
              </p:ext>
            </p:extLst>
          </p:nvPr>
        </p:nvGraphicFramePr>
        <p:xfrm>
          <a:off x="623888" y="1233488"/>
          <a:ext cx="10944225" cy="449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F212EE-1BA8-1892-7616-2EED42F2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62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3A4A6-BA87-B012-5983-17AC32E1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Gebyr- og provisionsindtægter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AFB1159-4C63-AA51-C234-3B42CA99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Pladsholder til indhold 7" descr="Graf for Gebyr- og provisionsindtægter">
                <a:extLst>
                  <a:ext uri="{FF2B5EF4-FFF2-40B4-BE49-F238E27FC236}">
                    <a16:creationId xmlns:a16="http://schemas.microsoft.com/office/drawing/2014/main" id="{A485664D-4020-6F13-48EB-3C8FB164E3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52073150"/>
                  </p:ext>
                </p:extLst>
              </p:nvPr>
            </p:nvGraphicFramePr>
            <p:xfrm>
              <a:off x="568113" y="1769933"/>
              <a:ext cx="11090488" cy="44673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Pladsholder til indhold 7" descr="Graf for Gebyr- og provisionsindtægter">
                <a:extLst>
                  <a:ext uri="{FF2B5EF4-FFF2-40B4-BE49-F238E27FC236}">
                    <a16:creationId xmlns:a16="http://schemas.microsoft.com/office/drawing/2014/main" id="{A485664D-4020-6F13-48EB-3C8FB164E3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113" y="1769933"/>
                <a:ext cx="11090488" cy="44673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felt 7">
            <a:extLst>
              <a:ext uri="{FF2B5EF4-FFF2-40B4-BE49-F238E27FC236}">
                <a16:creationId xmlns:a16="http://schemas.microsoft.com/office/drawing/2014/main" id="{E477DEBC-EDD3-25A1-DB00-C5CA9326494E}"/>
              </a:ext>
            </a:extLst>
          </p:cNvPr>
          <p:cNvSpPr txBox="1"/>
          <p:nvPr/>
        </p:nvSpPr>
        <p:spPr>
          <a:xfrm>
            <a:off x="530013" y="1346482"/>
            <a:ext cx="235267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Mio. kr.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77A53E-EFAF-911F-7C60-CEBD1CD8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353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422BA-E836-726B-4337-E46D085F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i udgifter til personale og </a:t>
            </a:r>
            <a:br>
              <a:rPr lang="da-DK" dirty="0"/>
            </a:br>
            <a:r>
              <a:rPr lang="da-DK" dirty="0"/>
              <a:t>administration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BC99225-F447-B8B8-233F-381F52D9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Pladsholder til indhold 9" descr="Graf for udvikling i udgifter til personale og administration Q1 2022 til Q2 2025">
            <a:extLst>
              <a:ext uri="{FF2B5EF4-FFF2-40B4-BE49-F238E27FC236}">
                <a16:creationId xmlns:a16="http://schemas.microsoft.com/office/drawing/2014/main" id="{6F3A95C6-EAB2-A217-8840-F333E1611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106040"/>
              </p:ext>
            </p:extLst>
          </p:nvPr>
        </p:nvGraphicFramePr>
        <p:xfrm>
          <a:off x="495560" y="1985598"/>
          <a:ext cx="11467839" cy="418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30DAEFF-AA55-EB66-8D05-BB0990DD2254}"/>
              </a:ext>
            </a:extLst>
          </p:cNvPr>
          <p:cNvSpPr txBox="1"/>
          <p:nvPr/>
        </p:nvSpPr>
        <p:spPr>
          <a:xfrm>
            <a:off x="539538" y="1559989"/>
            <a:ext cx="235267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da-DK" sz="1300" b="1" dirty="0"/>
              <a:t>Mio. kr.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2241E9-7D49-9BB6-9A19-2101B4DE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600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D2646-6A86-501F-A6C8-48A97693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Samlet forretningsomfang vokser med 10 %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B59B13E-2847-CC2A-8002-222B3BD9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48533B8A-9649-7E75-1DD6-483192F2A753}"/>
              </a:ext>
            </a:extLst>
          </p:cNvPr>
          <p:cNvSpPr txBox="1">
            <a:spLocks/>
          </p:cNvSpPr>
          <p:nvPr/>
        </p:nvSpPr>
        <p:spPr>
          <a:xfrm>
            <a:off x="623888" y="1538764"/>
            <a:ext cx="10944225" cy="1810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000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5565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8901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4460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Forretningsomfanget er 121,2 mia. kr., hvilket er en stigning på 10,9 mia. kr. eller 10 % i forhold til ultimo 1. kvartal 2025.</a:t>
            </a:r>
          </a:p>
          <a:p>
            <a:pPr marL="171450" indent="-1714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Realkreditformidlingen udgør 56,8 mia. kr., hvilket er stigning på 5,0 mia. kr. i forhold til ultimo 1. kvartal 2025.</a:t>
            </a:r>
          </a:p>
          <a:p>
            <a:pPr marL="171450" indent="-1714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Udlån udgør 14,9 mia., hvilket er en stigning på 1,9 mia. kr. eller 14 % i forhold til ultimo 1. kvartal 2025.</a:t>
            </a:r>
          </a:p>
          <a:p>
            <a:pPr marL="171450" indent="-1714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Indlån udgør 24,4 mia. kr., hvilket er stigning på 2,2 mia. kr. eller 10 % i forhold til ultimo 1. kvartal 2025.</a:t>
            </a:r>
          </a:p>
          <a:p>
            <a:pPr marL="171450" indent="-1714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Depotværdier er steget 7 % og indlån i puljeordninger er steget 3 % i forhold til ultimo 1. kvartal 2025.</a:t>
            </a:r>
          </a:p>
          <a:p>
            <a:pPr>
              <a:buClr>
                <a:schemeClr val="tx1"/>
              </a:buClr>
            </a:pPr>
            <a:endParaRPr lang="da-DK" sz="1050" dirty="0"/>
          </a:p>
          <a:p>
            <a:pPr>
              <a:buClr>
                <a:schemeClr val="tx1"/>
              </a:buClr>
            </a:pPr>
            <a:endParaRPr lang="da-DK" sz="1050" dirty="0"/>
          </a:p>
          <a:p>
            <a:pPr>
              <a:buClr>
                <a:schemeClr val="tx1"/>
              </a:buClr>
            </a:pPr>
            <a:endParaRPr lang="da-DK" sz="1200" dirty="0"/>
          </a:p>
        </p:txBody>
      </p:sp>
      <p:graphicFrame>
        <p:nvGraphicFramePr>
          <p:cNvPr id="6" name="Pladsholder til indhold 9" descr="Graf med indlån og udlån Q2 2021 til Q2 2025">
            <a:extLst>
              <a:ext uri="{FF2B5EF4-FFF2-40B4-BE49-F238E27FC236}">
                <a16:creationId xmlns:a16="http://schemas.microsoft.com/office/drawing/2014/main" id="{7F613CA8-E043-7251-35AB-5F60E4E3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54962"/>
              </p:ext>
            </p:extLst>
          </p:nvPr>
        </p:nvGraphicFramePr>
        <p:xfrm>
          <a:off x="4466492" y="3670531"/>
          <a:ext cx="3259016" cy="244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ladsholder til indhold 9" descr="Graf med realkredit Q2 2021 til Q2 2025">
            <a:extLst>
              <a:ext uri="{FF2B5EF4-FFF2-40B4-BE49-F238E27FC236}">
                <a16:creationId xmlns:a16="http://schemas.microsoft.com/office/drawing/2014/main" id="{8A91F2CB-7666-2269-A484-8C26DB9A0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008360"/>
              </p:ext>
            </p:extLst>
          </p:nvPr>
        </p:nvGraphicFramePr>
        <p:xfrm>
          <a:off x="621868" y="3672118"/>
          <a:ext cx="3259016" cy="244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dsholder til indhold 9" descr="Graf med depot og indlånspuljer Q2 2021 til Q2 2025">
            <a:extLst>
              <a:ext uri="{FF2B5EF4-FFF2-40B4-BE49-F238E27FC236}">
                <a16:creationId xmlns:a16="http://schemas.microsoft.com/office/drawing/2014/main" id="{F72081FA-F993-6C4D-1CBC-723D21DC5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746731"/>
              </p:ext>
            </p:extLst>
          </p:nvPr>
        </p:nvGraphicFramePr>
        <p:xfrm>
          <a:off x="8297452" y="3670531"/>
          <a:ext cx="3259016" cy="244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81F21C-8357-8CFF-CF11-4980D33A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164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C77A7-29DE-89E7-BE0E-206D5B1E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Samlet kreditformidling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54DF75F-1048-2E9F-2A7B-BB2665A0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F803F428-D577-61DD-A011-B4CA55156CF7}"/>
              </a:ext>
            </a:extLst>
          </p:cNvPr>
          <p:cNvSpPr txBox="1">
            <a:spLocks/>
          </p:cNvSpPr>
          <p:nvPr/>
        </p:nvSpPr>
        <p:spPr>
          <a:xfrm>
            <a:off x="538198" y="1251371"/>
            <a:ext cx="8520812" cy="541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000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0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5565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8901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4460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tx1"/>
                </a:solidFill>
              </a:rPr>
              <a:t>Samlet kreditformidling pr. 31. marts 2026 er på 71,7 mia.kr.</a:t>
            </a:r>
          </a:p>
        </p:txBody>
      </p:sp>
      <p:graphicFrame>
        <p:nvGraphicFramePr>
          <p:cNvPr id="6" name="Pladsholder til indhold 5" descr="Graf med samlet kreditformidling Q1 2021 til Q2 2025">
            <a:extLst>
              <a:ext uri="{FF2B5EF4-FFF2-40B4-BE49-F238E27FC236}">
                <a16:creationId xmlns:a16="http://schemas.microsoft.com/office/drawing/2014/main" id="{F50444D4-50DC-220D-B93C-D7A085014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682007"/>
              </p:ext>
            </p:extLst>
          </p:nvPr>
        </p:nvGraphicFramePr>
        <p:xfrm>
          <a:off x="95250" y="2068838"/>
          <a:ext cx="11463240" cy="400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1D64B156-5FD3-F9AC-F16C-8AEAF37B1357}"/>
              </a:ext>
            </a:extLst>
          </p:cNvPr>
          <p:cNvSpPr txBox="1"/>
          <p:nvPr/>
        </p:nvSpPr>
        <p:spPr>
          <a:xfrm>
            <a:off x="538198" y="1865741"/>
            <a:ext cx="235267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da-DK" sz="1300" b="1" dirty="0"/>
              <a:t>Mia. kr.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3DF054-29E7-CD01-A0B8-2D611D5D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792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D090D-BBA3-12B5-19C7-5A3315EF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i kreditsegment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DF891B6-3A79-4125-B9CB-5EC1CFB0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Diagram 4" descr="Graf med udvikling i kreditsegment 2013 til H1 2025">
            <a:extLst>
              <a:ext uri="{FF2B5EF4-FFF2-40B4-BE49-F238E27FC236}">
                <a16:creationId xmlns:a16="http://schemas.microsoft.com/office/drawing/2014/main" id="{C8226587-1D4B-B8FE-7A31-BC27CD88A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452938"/>
              </p:ext>
            </p:extLst>
          </p:nvPr>
        </p:nvGraphicFramePr>
        <p:xfrm>
          <a:off x="28575" y="1375068"/>
          <a:ext cx="12163425" cy="493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6581D82A-7EAA-B344-AA11-F14560794EF0}"/>
              </a:ext>
            </a:extLst>
          </p:cNvPr>
          <p:cNvSpPr txBox="1"/>
          <p:nvPr/>
        </p:nvSpPr>
        <p:spPr>
          <a:xfrm>
            <a:off x="520488" y="1098069"/>
            <a:ext cx="235267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Pct.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930F99C-C1D9-7D32-ABF7-4AEE3604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754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BACE2-5DCC-2B18-E054-C787953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i nedskrivninger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52689EC-D441-21F8-68FB-79112FB2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B07CFF18-169C-E2DE-6355-EE11E0AB0914}"/>
              </a:ext>
            </a:extLst>
          </p:cNvPr>
          <p:cNvSpPr txBox="1">
            <a:spLocks/>
          </p:cNvSpPr>
          <p:nvPr/>
        </p:nvSpPr>
        <p:spPr>
          <a:xfrm>
            <a:off x="571069" y="1108647"/>
            <a:ext cx="9922308" cy="742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000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0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5565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8901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4460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rgbClr val="6767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olidFill>
                  <a:schemeClr val="tx1"/>
                </a:solidFill>
              </a:rPr>
              <a:t>Reservationer i form af ledelsesmæssige skøn er steget 4,4 mio. kr. siden ultimo 2025 og udgør samlet 158,6 mio. kr. </a:t>
            </a:r>
            <a:br>
              <a:rPr lang="da-DK" sz="1400" dirty="0">
                <a:solidFill>
                  <a:schemeClr val="tx1"/>
                </a:solidFill>
              </a:rPr>
            </a:br>
            <a:r>
              <a:rPr lang="da-DK" sz="1400" dirty="0">
                <a:solidFill>
                  <a:schemeClr val="tx1"/>
                </a:solidFill>
              </a:rPr>
              <a:t>pr. 31. marts 2026, hvilket svarer til ca. 1,0 % af bankens udlån. </a:t>
            </a:r>
          </a:p>
        </p:txBody>
      </p:sp>
      <p:graphicFrame>
        <p:nvGraphicFramePr>
          <p:cNvPr id="6" name="Pladsholder til indhold 5" descr="Graf med udvikling af nedskrivninger fra Q1 2021 til Q2 2025">
            <a:extLst>
              <a:ext uri="{FF2B5EF4-FFF2-40B4-BE49-F238E27FC236}">
                <a16:creationId xmlns:a16="http://schemas.microsoft.com/office/drawing/2014/main" id="{929016BB-5C73-147D-0E48-78409EE34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343258"/>
              </p:ext>
            </p:extLst>
          </p:nvPr>
        </p:nvGraphicFramePr>
        <p:xfrm>
          <a:off x="161925" y="2109175"/>
          <a:ext cx="11406188" cy="413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felt 1">
            <a:extLst>
              <a:ext uri="{FF2B5EF4-FFF2-40B4-BE49-F238E27FC236}">
                <a16:creationId xmlns:a16="http://schemas.microsoft.com/office/drawing/2014/main" id="{3A663A7F-B8AB-32C3-018D-C6749EBBC502}"/>
              </a:ext>
            </a:extLst>
          </p:cNvPr>
          <p:cNvSpPr txBox="1"/>
          <p:nvPr/>
        </p:nvSpPr>
        <p:spPr>
          <a:xfrm>
            <a:off x="654106" y="1965813"/>
            <a:ext cx="618612" cy="21852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Mio. kr. 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9A2938-3BB8-A9FE-0255-4F93F43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858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F9B8A-7FAD-2AD4-4A56-689C59BB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Nøgletal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6378FC7-FF74-BC64-F7A7-2C96DB11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3AC987B-29BA-C870-4C93-9A0E2454C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91363"/>
              </p:ext>
            </p:extLst>
          </p:nvPr>
        </p:nvGraphicFramePr>
        <p:xfrm>
          <a:off x="658719" y="1290000"/>
          <a:ext cx="9364400" cy="4820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2055">
                  <a:extLst>
                    <a:ext uri="{9D8B030D-6E8A-4147-A177-3AD203B41FA5}">
                      <a16:colId xmlns:a16="http://schemas.microsoft.com/office/drawing/2014/main" val="2595762287"/>
                    </a:ext>
                  </a:extLst>
                </a:gridCol>
                <a:gridCol w="1100469">
                  <a:extLst>
                    <a:ext uri="{9D8B030D-6E8A-4147-A177-3AD203B41FA5}">
                      <a16:colId xmlns:a16="http://schemas.microsoft.com/office/drawing/2014/main" val="980481401"/>
                    </a:ext>
                  </a:extLst>
                </a:gridCol>
                <a:gridCol w="1100469">
                  <a:extLst>
                    <a:ext uri="{9D8B030D-6E8A-4147-A177-3AD203B41FA5}">
                      <a16:colId xmlns:a16="http://schemas.microsoft.com/office/drawing/2014/main" val="3170834273"/>
                    </a:ext>
                  </a:extLst>
                </a:gridCol>
                <a:gridCol w="1100469">
                  <a:extLst>
                    <a:ext uri="{9D8B030D-6E8A-4147-A177-3AD203B41FA5}">
                      <a16:colId xmlns:a16="http://schemas.microsoft.com/office/drawing/2014/main" val="1646619884"/>
                    </a:ext>
                  </a:extLst>
                </a:gridCol>
                <a:gridCol w="1100469">
                  <a:extLst>
                    <a:ext uri="{9D8B030D-6E8A-4147-A177-3AD203B41FA5}">
                      <a16:colId xmlns:a16="http://schemas.microsoft.com/office/drawing/2014/main" val="2051643479"/>
                    </a:ext>
                  </a:extLst>
                </a:gridCol>
                <a:gridCol w="1100469">
                  <a:extLst>
                    <a:ext uri="{9D8B030D-6E8A-4147-A177-3AD203B41FA5}">
                      <a16:colId xmlns:a16="http://schemas.microsoft.com/office/drawing/2014/main" val="1435992274"/>
                    </a:ext>
                  </a:extLst>
                </a:gridCol>
              </a:tblGrid>
              <a:tr h="350220">
                <a:tc gridSpan="6">
                  <a:txBody>
                    <a:bodyPr/>
                    <a:lstStyle/>
                    <a:p>
                      <a:pPr algn="l"/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Udlån og garantidebitorer fordelt på brancher</a:t>
                      </a:r>
                      <a:endParaRPr lang="en-GB" sz="1600" b="1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85188"/>
                  </a:ext>
                </a:extLst>
              </a:tr>
              <a:tr h="395970">
                <a:tc>
                  <a:txBody>
                    <a:bodyPr/>
                    <a:lstStyle/>
                    <a:p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31.03.2026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8100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Offentlige myndigheder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4320239"/>
                  </a:ext>
                </a:extLst>
              </a:tr>
              <a:tr h="357232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Erhverv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100" b="0" i="0" u="none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150606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Landbrug, jagt, skovbrug og fiskeri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276234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 og råstofudvinding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36517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Energiforsyning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6324887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Bygge og anlæg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605552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Handel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6491958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Transport, hoteller og restauranter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859490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og kommunikation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687583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Finansiering og forsikring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434217"/>
                  </a:ext>
                </a:extLst>
              </a:tr>
              <a:tr h="2677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ejendom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22632"/>
                  </a:ext>
                </a:extLst>
              </a:tr>
              <a:tr h="26651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Øvrige erhverv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091084"/>
                  </a:ext>
                </a:extLst>
              </a:tr>
              <a:tr h="26651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alt erhverv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14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45,9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49,3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2697074"/>
                  </a:ext>
                </a:extLst>
              </a:tr>
              <a:tr h="26651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alt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3946135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DE4A2B-B12A-987D-A23A-72BBCE96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621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DFAE7DB-4087-3571-C8D4-0872B95D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korte historie om banken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42EA1F-04C3-2F87-1364-AE75B0A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Delårsrapport 1. kvartal 2026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2A15D66-8755-2445-AA19-E35954ED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7288" y="3533162"/>
            <a:ext cx="11781777" cy="55086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7BE0CBBF-069B-0C2C-002C-83BE3C8013AB}"/>
              </a:ext>
            </a:extLst>
          </p:cNvPr>
          <p:cNvSpPr txBox="1"/>
          <p:nvPr/>
        </p:nvSpPr>
        <p:spPr>
          <a:xfrm>
            <a:off x="222935" y="1282771"/>
            <a:ext cx="16200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Generationsskifte 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Udlån 8,6 mia. kr., heraf 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 mia. kr. i store svage ejendomseksponeringer, der alle er afviklet i dag. 19 filialer og 264 medarbejdere.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CD1805B-D683-73EB-217E-9C30B9DB6219}"/>
              </a:ext>
            </a:extLst>
          </p:cNvPr>
          <p:cNvSpPr txBox="1"/>
          <p:nvPr/>
        </p:nvSpPr>
        <p:spPr>
          <a:xfrm>
            <a:off x="1891423" y="2202297"/>
            <a:ext cx="1504276" cy="9694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Køb af Sparekassen Faaborg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(Fyn) </a:t>
            </a:r>
            <a:b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Nedskrivninger på 1,5 mia. kr.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D48FB94-B055-B201-0C44-8483F9946188}"/>
              </a:ext>
            </a:extLst>
          </p:cNvPr>
          <p:cNvSpPr txBox="1"/>
          <p:nvPr/>
        </p:nvSpPr>
        <p:spPr>
          <a:xfrm>
            <a:off x="3363854" y="1319754"/>
            <a:ext cx="1783285" cy="1308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2016 </a:t>
            </a: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Fusion af Sparekassen</a:t>
            </a:r>
            <a:b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Sjælland og Sparekassen </a:t>
            </a:r>
            <a:b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Fyn 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til én samlet enhed, Sparekassen Sjælland-Fyn A/S, herunder samme IT-platform (Bankdata).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598F35B-5D22-1158-7862-2BCCDC904A89}"/>
              </a:ext>
            </a:extLst>
          </p:cNvPr>
          <p:cNvSpPr txBox="1"/>
          <p:nvPr/>
        </p:nvSpPr>
        <p:spPr>
          <a:xfrm>
            <a:off x="5302105" y="1675513"/>
            <a:ext cx="16200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Aktieudvidelse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på 450 mio. kr. (brutto). Refinansiering af dyr efterstående kapital på 492 mio. kr. Rentebesparelse på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35 mio. kr. (hybride lån).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D5426C9-1659-914B-938A-98D7146568D4}"/>
              </a:ext>
            </a:extLst>
          </p:cNvPr>
          <p:cNvSpPr txBox="1"/>
          <p:nvPr/>
        </p:nvSpPr>
        <p:spPr>
          <a:xfrm>
            <a:off x="6184284" y="4773742"/>
            <a:ext cx="1350112" cy="9694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Vækst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 formue-</a:t>
            </a:r>
            <a:b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området samt pris- </a:t>
            </a:r>
            <a:b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og omkostnings-optimering.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35D57E-DAB0-DCF2-2235-C2F114F0643E}"/>
              </a:ext>
            </a:extLst>
          </p:cNvPr>
          <p:cNvSpPr txBox="1"/>
          <p:nvPr/>
        </p:nvSpPr>
        <p:spPr>
          <a:xfrm>
            <a:off x="6993108" y="1367410"/>
            <a:ext cx="2127675" cy="1308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Finansielle mål i Nye Veje indfries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 stort omfang. 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Stor vækst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på investeringsområdet.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a-DK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8321E86-1C04-A404-BD30-54F958E6B86E}"/>
              </a:ext>
            </a:extLst>
          </p:cNvPr>
          <p:cNvSpPr txBox="1"/>
          <p:nvPr/>
        </p:nvSpPr>
        <p:spPr>
          <a:xfrm>
            <a:off x="5046385" y="3804206"/>
            <a:ext cx="1620000" cy="6309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Pris- og omkostnings-optimeringer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AB99568-C37D-468C-FC1D-B473FA8259FF}"/>
              </a:ext>
            </a:extLst>
          </p:cNvPr>
          <p:cNvSpPr txBox="1"/>
          <p:nvPr/>
        </p:nvSpPr>
        <p:spPr>
          <a:xfrm>
            <a:off x="3729390" y="4588091"/>
            <a:ext cx="2096010" cy="11387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NYE VEJE 2021 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lanceres med hovedbudskaberne styrkelse af kapitalstrukturen samt betydelig forbedring af indtjeningen som mål.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0875777E-4446-F2E3-274A-7735450EAD80}"/>
              </a:ext>
            </a:extLst>
          </p:cNvPr>
          <p:cNvSpPr txBox="1"/>
          <p:nvPr/>
        </p:nvSpPr>
        <p:spPr>
          <a:xfrm>
            <a:off x="2381556" y="5229978"/>
            <a:ext cx="162000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Børsnotering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03F8599-DDE6-FE52-9202-011BC958D634}"/>
              </a:ext>
            </a:extLst>
          </p:cNvPr>
          <p:cNvSpPr txBox="1"/>
          <p:nvPr/>
        </p:nvSpPr>
        <p:spPr>
          <a:xfrm>
            <a:off x="1150126" y="3865336"/>
            <a:ext cx="1620000" cy="6309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Køb af Max Bank 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(den grønne del)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68E9FD3-0791-93DF-5E24-FF2824674332}"/>
              </a:ext>
            </a:extLst>
          </p:cNvPr>
          <p:cNvSpPr txBox="1"/>
          <p:nvPr/>
        </p:nvSpPr>
        <p:spPr>
          <a:xfrm>
            <a:off x="7482497" y="3984121"/>
            <a:ext cx="1620000" cy="11387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MOD NYE MÅL</a:t>
            </a:r>
            <a:b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lanceres med det formål at styrke banken yderligere frem mod 2025, hvor banken fylder 200 år.</a:t>
            </a:r>
            <a:endParaRPr kumimoji="0" lang="da-DK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D9BD5B7-717C-D632-6CFC-0D73A1FAA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8796" y="3474879"/>
            <a:ext cx="116567" cy="116567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6D2BE2-4CD9-EBD6-B987-5E76C971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000" y="3534088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9AEBEF0-1437-6000-FD51-2E888C9B4826}"/>
              </a:ext>
            </a:extLst>
          </p:cNvPr>
          <p:cNvSpPr txBox="1"/>
          <p:nvPr/>
        </p:nvSpPr>
        <p:spPr>
          <a:xfrm>
            <a:off x="113597" y="4588091"/>
            <a:ext cx="1862443" cy="9694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1825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Sparekassen grundlægges 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på det, der i dag kendes som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Torbenfeldt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Gods nær Holbæk.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CFE3923-B245-12E2-0A09-0685842F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537" y="3524398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0984567-C34B-773C-0399-45EB91C1F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1940" y="3519928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7A37A51-5CD3-2D1C-E6F5-22A4CC7CD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151" y="3512559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B534CE7-A9F2-4888-0400-508F9A62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4193" y="3512559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11B1C38-E171-FD91-2D30-DD56F3A8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5908" y="3515346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E326330-D8B8-20AF-5234-C0D02D160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167" y="3502632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9B9A84D-65AE-CCBC-B016-2A17B16F8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7613" y="3487669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2CE0D0A-F2ED-77E4-D5E2-466AE1F3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1287" y="3498087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71893E7-65CE-F365-9E1C-548704EEC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1822" y="3506283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5510677-43D5-C43A-0403-94E2792C4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3502" y="3507447"/>
            <a:ext cx="108000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C4CDEDC-50C2-A778-EA8B-1C8275AA8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2195" y="3506283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C27089B3-28CA-C285-8E67-93DDD4E51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309000" y="3642088"/>
            <a:ext cx="0" cy="946003"/>
          </a:xfrm>
          <a:prstGeom prst="line">
            <a:avLst/>
          </a:prstGeom>
          <a:ln w="1905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61EE77D7-7E7E-89C8-C565-7D5ADEAEB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25940" y="3642088"/>
            <a:ext cx="0" cy="188608"/>
          </a:xfrm>
          <a:prstGeom prst="line">
            <a:avLst/>
          </a:prstGeom>
          <a:ln w="1905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BDA41430-1C5F-4D3C-C4C4-9B333C79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52715" y="3627928"/>
            <a:ext cx="0" cy="1538375"/>
          </a:xfrm>
          <a:prstGeom prst="line">
            <a:avLst/>
          </a:prstGeom>
          <a:ln w="1905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69D35C2-5927-2614-FE68-01B28F8CD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6167" y="3593351"/>
            <a:ext cx="0" cy="90292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8AC2DBD4-71F8-89B0-87FF-13C14A68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2537" y="2768718"/>
            <a:ext cx="0" cy="7293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EF2DC97F-4230-E513-8240-5232B265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21910" y="2740412"/>
            <a:ext cx="0" cy="77214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8E3D6449-2243-FC92-2981-5CE69F2B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91151" y="3226388"/>
            <a:ext cx="0" cy="2716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F249BACA-D5AA-09BC-46A0-855DA953E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025287" y="3624407"/>
            <a:ext cx="5081" cy="419697"/>
          </a:xfrm>
          <a:prstGeom prst="line">
            <a:avLst/>
          </a:prstGeom>
          <a:ln w="1905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0CCACFF6-F3C2-48FB-425D-F93482AE7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11613" y="3226388"/>
            <a:ext cx="0" cy="2442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F16BA622-AFBD-C8B1-C89F-24D66769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5822" y="3606087"/>
            <a:ext cx="0" cy="11706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B13311E3-9B70-1EDE-DCD2-FBB50CA47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07502" y="2618752"/>
            <a:ext cx="0" cy="89659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634AA651-3E6C-9995-771F-5C8AA97BB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06195" y="3595669"/>
            <a:ext cx="0" cy="23502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73E0B70D-84BC-C71A-ED03-06D4B002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51217" y="3579412"/>
            <a:ext cx="0" cy="25128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EF37FA0D-B1AF-E90E-FC66-C6A92760366C}"/>
              </a:ext>
            </a:extLst>
          </p:cNvPr>
          <p:cNvSpPr txBox="1"/>
          <p:nvPr/>
        </p:nvSpPr>
        <p:spPr>
          <a:xfrm>
            <a:off x="8870529" y="997688"/>
            <a:ext cx="1620000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>
                <a:latin typeface="Arial"/>
              </a:rPr>
              <a:t>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Carlsbergbyen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 investeret i et nyt områdecenter i København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endParaRPr lang="da-DK" sz="11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67"/>
              </a:spcAft>
              <a:defRPr/>
            </a:pPr>
            <a:r>
              <a:rPr lang="da-DK" sz="1100" b="1" dirty="0">
                <a:latin typeface="Arial"/>
              </a:rPr>
              <a:t>Aktietilbagekøb</a:t>
            </a:r>
            <a:r>
              <a:rPr lang="da-DK" sz="1100" dirty="0">
                <a:latin typeface="Arial"/>
              </a:rPr>
              <a:t> </a:t>
            </a:r>
            <a:br>
              <a:rPr lang="da-DK" sz="1100" dirty="0">
                <a:latin typeface="Arial"/>
              </a:rPr>
            </a:br>
            <a:r>
              <a:rPr lang="da-DK" sz="1100" dirty="0">
                <a:latin typeface="Arial"/>
              </a:rPr>
              <a:t>er gennemført med køb for 80 mio. kr. ud af 100 mio. kr.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8B9B67A-452A-0E08-84FA-27896133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02497" y="3066108"/>
            <a:ext cx="0" cy="465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8AF50D00-DED6-3160-E20F-B919BC2D6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8919" y="3479387"/>
            <a:ext cx="104597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74F46BE-9772-361E-DD40-F3264ECE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687746" y="3597071"/>
            <a:ext cx="0" cy="12949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felt 49">
            <a:extLst>
              <a:ext uri="{FF2B5EF4-FFF2-40B4-BE49-F238E27FC236}">
                <a16:creationId xmlns:a16="http://schemas.microsoft.com/office/drawing/2014/main" id="{A365AF78-4A53-707E-EB44-E35FC5EE97C2}"/>
              </a:ext>
            </a:extLst>
          </p:cNvPr>
          <p:cNvSpPr txBox="1"/>
          <p:nvPr/>
        </p:nvSpPr>
        <p:spPr>
          <a:xfrm>
            <a:off x="9283390" y="3916620"/>
            <a:ext cx="1270437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567"/>
              </a:spcAft>
              <a:defRPr/>
            </a:pPr>
            <a:r>
              <a:rPr lang="da-DK" sz="1400" b="1" dirty="0">
                <a:latin typeface="Arial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Aktietilbagekøb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er gennemført</a:t>
            </a:r>
            <a:r>
              <a:rPr kumimoji="0" lang="da-DK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på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100 mio. kr. 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5BC78BD-7456-5D8F-6389-E10D74EEA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0040" y="3477655"/>
            <a:ext cx="104597" cy="108000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5D2BC8AC-EA9C-50E5-BFE3-7867DF0ABE15}"/>
              </a:ext>
            </a:extLst>
          </p:cNvPr>
          <p:cNvSpPr txBox="1"/>
          <p:nvPr/>
        </p:nvSpPr>
        <p:spPr>
          <a:xfrm>
            <a:off x="10114050" y="4716839"/>
            <a:ext cx="1270437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567"/>
              </a:spcAft>
              <a:defRPr/>
            </a:pPr>
            <a:r>
              <a:rPr lang="da-DK" sz="1400" b="1">
                <a:latin typeface="Arial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Aktietilbagekøb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er igangsat på op til 100 mio. kr. 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45E3E57-A28C-7145-3D64-77372D1A0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9631" y="3455680"/>
            <a:ext cx="116567" cy="116567"/>
          </a:xfrm>
          <a:prstGeom prst="ellipse">
            <a:avLst/>
          </a:prstGeom>
          <a:solidFill>
            <a:srgbClr val="C64F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ABB4D041-F83B-C181-774B-2C4697359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97914" y="3066108"/>
            <a:ext cx="0" cy="465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felt 54">
            <a:extLst>
              <a:ext uri="{FF2B5EF4-FFF2-40B4-BE49-F238E27FC236}">
                <a16:creationId xmlns:a16="http://schemas.microsoft.com/office/drawing/2014/main" id="{170E42C9-DB25-2CE9-2A7F-D4ED3A23127A}"/>
              </a:ext>
            </a:extLst>
          </p:cNvPr>
          <p:cNvSpPr txBox="1"/>
          <p:nvPr/>
        </p:nvSpPr>
        <p:spPr>
          <a:xfrm>
            <a:off x="10698628" y="2145102"/>
            <a:ext cx="1270437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567"/>
              </a:spcAft>
              <a:defRPr/>
            </a:pPr>
            <a:r>
              <a:rPr lang="da-DK" sz="1400" b="1">
                <a:latin typeface="Arial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SJF Bank 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a-DK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da-DK" sz="1100" noProof="0">
                <a:latin typeface="Arial"/>
              </a:rPr>
              <a:t>er det nye navn for banken</a:t>
            </a:r>
            <a:endParaRPr kumimoji="0" lang="da-DK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45B284E-E121-A317-E8FA-BAB7EE95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76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6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6018406-A66D-226F-6793-2CBF5B94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D6EF9EE-4C37-2FBA-CD2F-E1A2B78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noProof="0" smtClean="0"/>
              <a:pPr/>
              <a:t>20</a:t>
            </a:fld>
            <a:endParaRPr lang="da-DK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86A34A-44DC-E564-3DEA-D66694E77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6858000"/>
            <a:ext cx="9013371" cy="93503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Bagside</a:t>
            </a:r>
          </a:p>
        </p:txBody>
      </p:sp>
    </p:spTree>
    <p:extLst>
      <p:ext uri="{BB962C8B-B14F-4D97-AF65-F5344CB8AC3E}">
        <p14:creationId xmlns:p14="http://schemas.microsoft.com/office/powerpoint/2010/main" val="35226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2D65147-EAAE-E030-660F-FE6085DBD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 økonomiske resultater</a:t>
            </a:r>
          </a:p>
        </p:txBody>
      </p:sp>
      <p:sp>
        <p:nvSpPr>
          <p:cNvPr id="8" name="Undertitel 7">
            <a:extLst>
              <a:ext uri="{FF2B5EF4-FFF2-40B4-BE49-F238E27FC236}">
                <a16:creationId xmlns:a16="http://schemas.microsoft.com/office/drawing/2014/main" id="{034CEFA5-735A-394B-BE15-3959FA8A4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1. kvartal 2026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9A859C7-5FD5-B1EB-B26D-B884554C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4231A046-F7C1-5FB3-32A4-AE15AD19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529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D85DCADA-8167-BCFF-1639-25EB7582F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635000"/>
            <a:ext cx="9013825" cy="936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F4F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væsentligste resultater fra 1. kvartal 2026</a:t>
            </a: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775E57B-33D2-EFF1-432C-3863CC8B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EC05A60-E6BF-2724-886A-222F7C43B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33446"/>
              </p:ext>
            </p:extLst>
          </p:nvPr>
        </p:nvGraphicFramePr>
        <p:xfrm>
          <a:off x="623888" y="1107812"/>
          <a:ext cx="10944226" cy="46430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{2D5ABB26-0587-4C30-8999-92F81FD0307C}</a:tableStyleId>
              </a:tblPr>
              <a:tblGrid>
                <a:gridCol w="3335081">
                  <a:extLst>
                    <a:ext uri="{9D8B030D-6E8A-4147-A177-3AD203B41FA5}">
                      <a16:colId xmlns:a16="http://schemas.microsoft.com/office/drawing/2014/main" val="1801869526"/>
                    </a:ext>
                  </a:extLst>
                </a:gridCol>
                <a:gridCol w="258905">
                  <a:extLst>
                    <a:ext uri="{9D8B030D-6E8A-4147-A177-3AD203B41FA5}">
                      <a16:colId xmlns:a16="http://schemas.microsoft.com/office/drawing/2014/main" val="2195306431"/>
                    </a:ext>
                  </a:extLst>
                </a:gridCol>
                <a:gridCol w="3513714">
                  <a:extLst>
                    <a:ext uri="{9D8B030D-6E8A-4147-A177-3AD203B41FA5}">
                      <a16:colId xmlns:a16="http://schemas.microsoft.com/office/drawing/2014/main" val="2059790064"/>
                    </a:ext>
                  </a:extLst>
                </a:gridCol>
                <a:gridCol w="217165">
                  <a:extLst>
                    <a:ext uri="{9D8B030D-6E8A-4147-A177-3AD203B41FA5}">
                      <a16:colId xmlns:a16="http://schemas.microsoft.com/office/drawing/2014/main" val="2816498313"/>
                    </a:ext>
                  </a:extLst>
                </a:gridCol>
                <a:gridCol w="3619361">
                  <a:extLst>
                    <a:ext uri="{9D8B030D-6E8A-4147-A177-3AD203B41FA5}">
                      <a16:colId xmlns:a16="http://schemas.microsoft.com/office/drawing/2014/main" val="3131927174"/>
                    </a:ext>
                  </a:extLst>
                </a:gridCol>
              </a:tblGrid>
              <a:tr h="330581"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 EFTER SKAT </a:t>
                      </a: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OMKOSTNINGSPROCENTEN</a:t>
                      </a: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UDLÅN</a:t>
                      </a:r>
                    </a:p>
                  </a:txBody>
                  <a:tcPr marL="94488" marR="94488" marT="47244" marB="472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845024"/>
                  </a:ext>
                </a:extLst>
              </a:tr>
              <a:tr h="462373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Stiger 2 %</a:t>
                      </a: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Udgør 49,9 %</a:t>
                      </a: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Stiger 14 %</a:t>
                      </a:r>
                    </a:p>
                  </a:txBody>
                  <a:tcPr marL="94488" marR="94488" marT="47244" marB="472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368689"/>
                  </a:ext>
                </a:extLst>
              </a:tr>
              <a:tr h="779809">
                <a:tc>
                  <a:txBody>
                    <a:bodyPr/>
                    <a:lstStyle/>
                    <a:p>
                      <a:r>
                        <a:rPr lang="da-DK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 efter skat udgør 185 mio. kr. og forrenter primo egenkapitalen svarende til 14,3 % p.a. Resultat før skat udgør 235 mio. kr.</a:t>
                      </a: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Banken har skarp fokus på det samlede omkostningsniveau, der er faldet med 7 %.</a:t>
                      </a:r>
                      <a:endParaRPr lang="da-DK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Udlån stiger med 1,9 mia. kr. og udgør 14,9 mia. kr. Den samlede kreditformidling udgør 71,7 mia. kr. </a:t>
                      </a:r>
                      <a:endParaRPr lang="da-DK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612034"/>
                  </a:ext>
                </a:extLst>
              </a:tr>
              <a:tr h="301138"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NETTORENTEINDTÆGTERNE</a:t>
                      </a: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BASISINDTJENINGEN</a:t>
                      </a: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INDLÅN</a:t>
                      </a:r>
                    </a:p>
                  </a:txBody>
                  <a:tcPr marL="94488" marR="94488" marT="47244" marB="472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713631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Øges 2 %</a:t>
                      </a: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Stiger 13 %</a:t>
                      </a: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Vokser 10 %</a:t>
                      </a:r>
                    </a:p>
                  </a:txBody>
                  <a:tcPr marL="94488" marR="94488" marT="47244" marB="472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007353"/>
                  </a:ext>
                </a:extLst>
              </a:tr>
              <a:tr h="783863"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Nettorenteindtægterne stiger med 6 mio. kr. til 234 mio. kr.</a:t>
                      </a:r>
                      <a:endParaRPr lang="da-DK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Basisindtjeningen stiger 26 mio. kr. og udgør 231 mio. kr.</a:t>
                      </a: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Indlån stiger 2,2 mia. kr. og udgør 24,4 mia. kr.</a:t>
                      </a:r>
                    </a:p>
                  </a:txBody>
                  <a:tcPr marL="94488" marR="94488" marT="47244" marB="472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293650"/>
                  </a:ext>
                </a:extLst>
              </a:tr>
              <a:tr h="301138"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NETTOGEBYR- OG PROVISIONSINDTÆGTERNE</a:t>
                      </a: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 SAMLEDE FORRETNINGSOMFANG</a:t>
                      </a: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KAPITALPROCENTEN</a:t>
                      </a:r>
                    </a:p>
                  </a:txBody>
                  <a:tcPr marL="94488" marR="94488" marT="47244" marB="472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72179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Stiger 7 %</a:t>
                      </a:r>
                    </a:p>
                  </a:txBody>
                  <a:tcPr marL="94488" marR="94488" marT="47244" marB="47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Vokser med 10 %</a:t>
                      </a: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Udgør 23,7 %</a:t>
                      </a:r>
                    </a:p>
                  </a:txBody>
                  <a:tcPr marL="94488" marR="94488" marT="47244" marB="472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974385"/>
                  </a:ext>
                </a:extLst>
              </a:tr>
              <a:tr h="784447">
                <a:tc>
                  <a:txBody>
                    <a:bodyPr/>
                    <a:lstStyle/>
                    <a:p>
                      <a:r>
                        <a:rPr lang="da-DK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Øget aktivitet på bl.a. boligområdet og forvaltning af depotmidler er medvirkende til en stigning på 12 mio. kr. til 182 mio. kr.</a:t>
                      </a:r>
                    </a:p>
                  </a:txBody>
                  <a:tcPr marL="94488" marR="94488" marT="47244" marB="472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 samlede forretningsomfang er de seneste 12 måneder steget med 10,9 mia. kr. og udgør 121,2 mia. kr.</a:t>
                      </a:r>
                      <a:endParaRPr lang="da-DK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kapitalprocenten er indregnet løbende overskud. Bankens kapitalforhold er fortsat meget tilfredsstillende.</a:t>
                      </a:r>
                      <a:br>
                        <a:rPr lang="da-DK" sz="900" b="0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da-DK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488" marR="94488" marT="47244" marB="472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32648"/>
                  </a:ext>
                </a:extLst>
              </a:tr>
            </a:tbl>
          </a:graphicData>
        </a:graphic>
      </p:graphicFrame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C0E3864-E676-F603-9521-45C6B125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26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109F70-546C-9115-9386-B4B44E2E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Hovedtal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96A61C-3CF1-CE0D-800D-F37AA118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8" name="Tabel 9">
            <a:extLst>
              <a:ext uri="{FF2B5EF4-FFF2-40B4-BE49-F238E27FC236}">
                <a16:creationId xmlns:a16="http://schemas.microsoft.com/office/drawing/2014/main" id="{2A8744C0-A0D8-97E9-EF62-7337A841F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82834"/>
              </p:ext>
            </p:extLst>
          </p:nvPr>
        </p:nvGraphicFramePr>
        <p:xfrm>
          <a:off x="623888" y="1067655"/>
          <a:ext cx="10954800" cy="451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5600">
                  <a:extLst>
                    <a:ext uri="{9D8B030D-6E8A-4147-A177-3AD203B41FA5}">
                      <a16:colId xmlns:a16="http://schemas.microsoft.com/office/drawing/2014/main" val="2595762287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980481401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1646619884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2051643479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1435992274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390287226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3435820618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3912588757"/>
                    </a:ext>
                  </a:extLst>
                </a:gridCol>
                <a:gridCol w="932400">
                  <a:extLst>
                    <a:ext uri="{9D8B030D-6E8A-4147-A177-3AD203B41FA5}">
                      <a16:colId xmlns:a16="http://schemas.microsoft.com/office/drawing/2014/main" val="3781125589"/>
                    </a:ext>
                  </a:extLst>
                </a:gridCol>
              </a:tblGrid>
              <a:tr h="135016">
                <a:tc gridSpan="9">
                  <a:txBody>
                    <a:bodyPr/>
                    <a:lstStyle/>
                    <a:p>
                      <a:pPr algn="ctr"/>
                      <a:r>
                        <a:rPr lang="da-DK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SJF Bank A/S (koncernen)</a:t>
                      </a:r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GB" sz="1000" b="1" baseline="0">
                        <a:solidFill>
                          <a:srgbClr val="04594F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0" b="1" baseline="0">
                        <a:solidFill>
                          <a:srgbClr val="04594F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085188"/>
                  </a:ext>
                </a:extLst>
              </a:tr>
              <a:tr h="135016">
                <a:tc>
                  <a:txBody>
                    <a:bodyPr/>
                    <a:lstStyle/>
                    <a:p>
                      <a:r>
                        <a:rPr lang="da-DK" sz="1000" b="1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1.000 kr.</a:t>
                      </a: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kvt. 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kvt. 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kvt. 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Året 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Året 2024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8100"/>
                  </a:ext>
                </a:extLst>
              </a:tr>
              <a:tr h="15335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Resultatposter</a:t>
                      </a: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76995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Nettorenteindtægter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234.099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228.544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229.518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231.128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231.887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921.077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961.419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3313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Nettogebyrindtægter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181.526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169.205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160.088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156.147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153.249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638.689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605.292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492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Udbytte af aktier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10.714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8.354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22.351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61.130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91.840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62.833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0980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Kursregulering sektoraktier og handelsindtjening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27.629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39.110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6.572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40.891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-26.906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59.667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78.969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4242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driftsindtægter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6.636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5.682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3.645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5.244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4.883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19.454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20.350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133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460.604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450.895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422.174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433.415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424.243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1.730.727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1.728.863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4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97798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Udgifter til personale og administration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225.538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229.142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259.715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233.978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227.476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950.311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858.355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8614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Af- og nedskrivninger på aktiver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3.979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11.808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4.611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9.687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7.871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33.977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37.523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0593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driftsudgifter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237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4.892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7.890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7.499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6.511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536615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Driftsudgifter og afskrivninger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229.754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245.842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272.216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251.164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241.858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1.011.080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923.760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22263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09108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Basisindtjening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230.850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205.053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149.958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182.251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182.385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719.647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805.103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397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6649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Kursregulering øvrige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-1.126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12.084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13.265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17.439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58.052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23.733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1150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Nedskrivninger på udlån mv.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4.252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-6.598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-8.635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9.936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25.508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20.211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44.587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39440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af kapitalandele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9.717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6.280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-4.424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5.001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6.937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13.794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30.519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84506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før skat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235.189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230.015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167.434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194.755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179.078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771.282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814.768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34398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50.682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48.960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33.879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38.358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38.493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159.690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191.647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93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efter skat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184.507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181.055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133.555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156.397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140.585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611.592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623.121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524425"/>
                  </a:ext>
                </a:extLst>
              </a:tr>
            </a:tbl>
          </a:graphicData>
        </a:graphic>
      </p:graphicFrame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DF06959-B3F4-337A-FC1A-6C99B60D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500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D3CB42E-EFD9-2613-2B0C-49D1FF2B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Tabel 9">
            <a:extLst>
              <a:ext uri="{FF2B5EF4-FFF2-40B4-BE49-F238E27FC236}">
                <a16:creationId xmlns:a16="http://schemas.microsoft.com/office/drawing/2014/main" id="{9B112B81-AFA9-9A07-8EBE-C57678B70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496668"/>
              </p:ext>
            </p:extLst>
          </p:nvPr>
        </p:nvGraphicFramePr>
        <p:xfrm>
          <a:off x="613258" y="1053897"/>
          <a:ext cx="10965481" cy="517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6857">
                  <a:extLst>
                    <a:ext uri="{9D8B030D-6E8A-4147-A177-3AD203B41FA5}">
                      <a16:colId xmlns:a16="http://schemas.microsoft.com/office/drawing/2014/main" val="2595762287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980481401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1646619884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2051643479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3213824361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1435992274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390287226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3629136566"/>
                    </a:ext>
                  </a:extLst>
                </a:gridCol>
                <a:gridCol w="933578">
                  <a:extLst>
                    <a:ext uri="{9D8B030D-6E8A-4147-A177-3AD203B41FA5}">
                      <a16:colId xmlns:a16="http://schemas.microsoft.com/office/drawing/2014/main" val="4266006047"/>
                    </a:ext>
                  </a:extLst>
                </a:gridCol>
              </a:tblGrid>
              <a:tr h="223658">
                <a:tc gridSpan="9">
                  <a:txBody>
                    <a:bodyPr/>
                    <a:lstStyle/>
                    <a:p>
                      <a:pPr algn="ctr"/>
                      <a:r>
                        <a:rPr lang="da-DK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SJF Bank A/S (koncernen)</a:t>
                      </a:r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GB" sz="1000" b="1" baseline="0" dirty="0">
                        <a:solidFill>
                          <a:srgbClr val="04594F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085188"/>
                  </a:ext>
                </a:extLst>
              </a:tr>
              <a:tr h="223658">
                <a:tc>
                  <a:txBody>
                    <a:bodyPr/>
                    <a:lstStyle/>
                    <a:p>
                      <a:r>
                        <a:rPr lang="da-DK" sz="1000" b="1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Mio. kr.</a:t>
                      </a: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31.12.2025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30.09.2025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30.06.2025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31.12.2024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8100"/>
                  </a:ext>
                </a:extLst>
              </a:tr>
              <a:tr h="22365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Balanceposter</a:t>
                      </a:r>
                    </a:p>
                  </a:txBody>
                  <a:tcPr marL="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7699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Udlån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14.900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13.050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14.377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13.985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12.790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33133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Indlån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24.439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22.274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24.168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23.719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23.197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22.274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22.049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492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Indlån i puljeordninger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2.277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2.210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2.388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2.338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2.325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0980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Indlån i alt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26.716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24.484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26.556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26.057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25.452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24.484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24.374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4242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Efterstillede kapitalindskud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5.101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4.753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5.145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5.049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4.920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4.753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4.808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13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Egenkapital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34.412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32.060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35.252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34.149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33.551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32.060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32.107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457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14.900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13.050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14.377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13.985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12.790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97798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Kapitalgrundlag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4.715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4.103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4.793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4.255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4.295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4.103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4.441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059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Garantier mv.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5.540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4.862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5.252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5.162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5.098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4.862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4.375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53661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Samlet kreditformidling (udlån, Totalkredit og DLR kredit)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71.710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64.874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69.614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67.865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66.548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64.874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64.183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22263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Kundedepoter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18.050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16.830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18.998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18.095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17.440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16.830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17.436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0910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39768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Forretningsomfang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6649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Udlån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14.900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13.050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14.377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13.985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13.050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12.790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115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Totalkredit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38.412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36.009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37.290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36.688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36.286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36.009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35.695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3944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DLR Kredit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18.398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15.815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17.947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17.192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16.521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15.815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15.698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84506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Garantier (ekskl. tabsgarantier for realkreditudlån)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4.728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4.126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4.434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4.369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4.345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4.126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3.661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3439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Indlån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24.439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22.274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24.168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23.719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23.197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22.274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22.049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93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Indlån i puljeordninger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2.277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2.210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2.388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2.338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2.325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52442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Kundedepoter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18.050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16.830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18.998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18.095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17.440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16.830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17.436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75164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121.204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110.314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119.602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116.386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113.785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110.314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109.654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23197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 medarbejder (omregnet til fuldtid, ultimo)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578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552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551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51384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Forretningsomfang pr. medarbejder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210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200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207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202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918750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B561A8-FA44-18C1-ACFB-1072A08D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4A94664D-24D6-8A69-E846-A3692A8C00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887" y="620712"/>
            <a:ext cx="10944225" cy="9366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Hovedtal</a:t>
            </a:r>
          </a:p>
        </p:txBody>
      </p:sp>
    </p:spTree>
    <p:extLst>
      <p:ext uri="{BB962C8B-B14F-4D97-AF65-F5344CB8AC3E}">
        <p14:creationId xmlns:p14="http://schemas.microsoft.com/office/powerpoint/2010/main" val="387202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705EA-5FD1-5B47-23E3-AD0544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Nøgletal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58A796C-1A34-C84B-03C6-CB54CF1C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graphicFrame>
        <p:nvGraphicFramePr>
          <p:cNvPr id="5" name="Tabel 9">
            <a:extLst>
              <a:ext uri="{FF2B5EF4-FFF2-40B4-BE49-F238E27FC236}">
                <a16:creationId xmlns:a16="http://schemas.microsoft.com/office/drawing/2014/main" id="{CC6B2A06-CED9-C0F1-BC25-9E8E7042F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08119"/>
              </p:ext>
            </p:extLst>
          </p:nvPr>
        </p:nvGraphicFramePr>
        <p:xfrm>
          <a:off x="623888" y="1053577"/>
          <a:ext cx="5393085" cy="4771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849">
                  <a:extLst>
                    <a:ext uri="{9D8B030D-6E8A-4147-A177-3AD203B41FA5}">
                      <a16:colId xmlns:a16="http://schemas.microsoft.com/office/drawing/2014/main" val="2595762287"/>
                    </a:ext>
                  </a:extLst>
                </a:gridCol>
                <a:gridCol w="695309">
                  <a:extLst>
                    <a:ext uri="{9D8B030D-6E8A-4147-A177-3AD203B41FA5}">
                      <a16:colId xmlns:a16="http://schemas.microsoft.com/office/drawing/2014/main" val="980481401"/>
                    </a:ext>
                  </a:extLst>
                </a:gridCol>
                <a:gridCol w="695309">
                  <a:extLst>
                    <a:ext uri="{9D8B030D-6E8A-4147-A177-3AD203B41FA5}">
                      <a16:colId xmlns:a16="http://schemas.microsoft.com/office/drawing/2014/main" val="1646619884"/>
                    </a:ext>
                  </a:extLst>
                </a:gridCol>
                <a:gridCol w="695309">
                  <a:extLst>
                    <a:ext uri="{9D8B030D-6E8A-4147-A177-3AD203B41FA5}">
                      <a16:colId xmlns:a16="http://schemas.microsoft.com/office/drawing/2014/main" val="2051643479"/>
                    </a:ext>
                  </a:extLst>
                </a:gridCol>
                <a:gridCol w="695309">
                  <a:extLst>
                    <a:ext uri="{9D8B030D-6E8A-4147-A177-3AD203B41FA5}">
                      <a16:colId xmlns:a16="http://schemas.microsoft.com/office/drawing/2014/main" val="1435992274"/>
                    </a:ext>
                  </a:extLst>
                </a:gridCol>
              </a:tblGrid>
              <a:tr h="198000">
                <a:tc gridSpan="5">
                  <a:txBody>
                    <a:bodyPr/>
                    <a:lstStyle/>
                    <a:p>
                      <a:pPr algn="ctr"/>
                      <a:r>
                        <a:rPr lang="da-DK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SJF Bank A/S (koncernen)</a:t>
                      </a:r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308518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da-DK" sz="1000" b="1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  <a:r>
                        <a:rPr lang="it-IT" sz="1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10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Helår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81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7699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Kapitalprocent 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33133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Egentlig kernekapitalprocent 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492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NEP-kapitalprocent 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0980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4242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Indtjening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13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Egenkapitalforrentning før skat (for perioden)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457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Egenkapitalforrentning efter skat (for perioden)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861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Indtjening pr. omkostningskrone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059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Omkostningsprocent jf. Mod nye mål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53661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Afkastningsgrad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22263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 medarbejdere (fuldtid, gennemsnit) 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0910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 medarbejdere (omregnet til fuldtid, </a:t>
                      </a:r>
                      <a:b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ultimo) 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39768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6649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Markedsrisiko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115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Renterisiko ift. kernekapital efter fradrag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3944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Valutaposition ift. kernekapital efter fradrag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84506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Valutarisiko ift. kernekapital efter fradrag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3439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Likviditetspejlemærke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93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Likviditet, LCR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52442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NSFR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15634"/>
                  </a:ext>
                </a:extLst>
              </a:tr>
            </a:tbl>
          </a:graphicData>
        </a:graphic>
      </p:graphicFrame>
      <p:graphicFrame>
        <p:nvGraphicFramePr>
          <p:cNvPr id="6" name="Tabel 9">
            <a:extLst>
              <a:ext uri="{FF2B5EF4-FFF2-40B4-BE49-F238E27FC236}">
                <a16:creationId xmlns:a16="http://schemas.microsoft.com/office/drawing/2014/main" id="{A5F5FA79-B3CC-22B3-7CDE-5DB4D5F58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569143"/>
              </p:ext>
            </p:extLst>
          </p:nvPr>
        </p:nvGraphicFramePr>
        <p:xfrm>
          <a:off x="6286790" y="1059403"/>
          <a:ext cx="5386670" cy="3484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8742">
                  <a:extLst>
                    <a:ext uri="{9D8B030D-6E8A-4147-A177-3AD203B41FA5}">
                      <a16:colId xmlns:a16="http://schemas.microsoft.com/office/drawing/2014/main" val="2595762287"/>
                    </a:ext>
                  </a:extLst>
                </a:gridCol>
                <a:gridCol w="694482">
                  <a:extLst>
                    <a:ext uri="{9D8B030D-6E8A-4147-A177-3AD203B41FA5}">
                      <a16:colId xmlns:a16="http://schemas.microsoft.com/office/drawing/2014/main" val="980481401"/>
                    </a:ext>
                  </a:extLst>
                </a:gridCol>
                <a:gridCol w="694482">
                  <a:extLst>
                    <a:ext uri="{9D8B030D-6E8A-4147-A177-3AD203B41FA5}">
                      <a16:colId xmlns:a16="http://schemas.microsoft.com/office/drawing/2014/main" val="1646619884"/>
                    </a:ext>
                  </a:extLst>
                </a:gridCol>
                <a:gridCol w="694482">
                  <a:extLst>
                    <a:ext uri="{9D8B030D-6E8A-4147-A177-3AD203B41FA5}">
                      <a16:colId xmlns:a16="http://schemas.microsoft.com/office/drawing/2014/main" val="2051643479"/>
                    </a:ext>
                  </a:extLst>
                </a:gridCol>
                <a:gridCol w="694482">
                  <a:extLst>
                    <a:ext uri="{9D8B030D-6E8A-4147-A177-3AD203B41FA5}">
                      <a16:colId xmlns:a16="http://schemas.microsoft.com/office/drawing/2014/main" val="1435992274"/>
                    </a:ext>
                  </a:extLst>
                </a:gridCol>
              </a:tblGrid>
              <a:tr h="198000">
                <a:tc gridSpan="5">
                  <a:txBody>
                    <a:bodyPr/>
                    <a:lstStyle/>
                    <a:p>
                      <a:pPr algn="ctr"/>
                      <a:r>
                        <a:rPr lang="da-DK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SJF Bank A/S (koncernen)</a:t>
                      </a:r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8518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da-DK" sz="1000" b="1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Indeks</a:t>
                      </a:r>
                      <a:r>
                        <a:rPr lang="it-IT" sz="1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10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Helår 2025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81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Kreditrisiko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7699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Udlån ift. egenkapital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33133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Udlån plus nedskrivning herpå ift. indlån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492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Periodens udlånsvækst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0980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Periodens nedskrivningsprocent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4242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Akkumuleret nedskrivningsprocent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13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Summen af store engagementer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457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861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SJF Bank aktien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60070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Periodens resultat pr. aktie (kr.)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059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Udbytte pr. aktie (kr.)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2655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Indre værdi pr. aktie (kr.) 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289,4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263,2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02987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Børskurs/periodens resultat pr. aktie (</a:t>
                      </a:r>
                      <a:r>
                        <a:rPr lang="da-DK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a-DK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</a:t>
                      </a: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86391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Børskurs/indre værdi pr. aktie (</a:t>
                      </a:r>
                      <a:r>
                        <a:rPr lang="da-DK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a-DK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equity</a:t>
                      </a: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da-DK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361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Børskurs ultimo perioden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308,5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280,0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736254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C216760-42D0-FAB5-E02D-A031A89234BA}"/>
              </a:ext>
            </a:extLst>
          </p:cNvPr>
          <p:cNvSpPr txBox="1"/>
          <p:nvPr/>
        </p:nvSpPr>
        <p:spPr>
          <a:xfrm>
            <a:off x="6193084" y="4822632"/>
            <a:ext cx="56579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a-DK" sz="900" dirty="0"/>
              <a:t>Indeks 31.03.2026 i forhold til 31.03.2025.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900" dirty="0"/>
              <a:t>31.03.2026 og 31.03.2025 er beregnet eksklusive periodens resultat. Såfremt periodens resultat efter skat, reduceret med den anførte målsætning for udlodning, var indregnet i kapitalgrundlaget, ville de respektive kapitalprocenter være 0,7 %-point højere (31.03.2025 de respektive kapitalprocenter 0,8 %-point højere).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900" dirty="0"/>
              <a:t>Opgjort inklusive fritstillede medarbejdere.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900" dirty="0"/>
              <a:t>Opgjort eksklusive fritstillede medarbejdere.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900" dirty="0"/>
              <a:t>Beregnet på grundlag af gennemsnitligt antal aktier over perioden.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900" dirty="0"/>
              <a:t>Beregnet med udgangspunkt i antal aktier i omløb ultimo perioden.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7F03CEA-C2B6-9CF3-DA23-C1BCC309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485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2E5B1-F436-1E10-0738-B25E8823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i basisindtjening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C4B4A1-1A54-F6DF-BAD6-0DE01FBB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8621FB4-BA25-D5DD-9156-FD239AB9E522}"/>
              </a:ext>
            </a:extLst>
          </p:cNvPr>
          <p:cNvSpPr txBox="1"/>
          <p:nvPr/>
        </p:nvSpPr>
        <p:spPr>
          <a:xfrm>
            <a:off x="623888" y="1470011"/>
            <a:ext cx="618612" cy="21852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Mio. kr. 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Pladsholder til indhold 9" descr="Graf for udvikling i basisindtjening 2021-2025">
            <a:extLst>
              <a:ext uri="{FF2B5EF4-FFF2-40B4-BE49-F238E27FC236}">
                <a16:creationId xmlns:a16="http://schemas.microsoft.com/office/drawing/2014/main" id="{1E25292E-64FD-85C1-B5CC-E99C4E464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969911"/>
              </p:ext>
            </p:extLst>
          </p:nvPr>
        </p:nvGraphicFramePr>
        <p:xfrm>
          <a:off x="783693" y="1688540"/>
          <a:ext cx="11151132" cy="433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F1E5AF-91DD-627C-442D-C8D346CD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01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2C91-CEF6-05D7-D6B8-46E382F90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174EF-A501-69F9-BCC2-771FA77B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Basisindtjening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A6C36DD-8BCB-F886-1508-2D38A1F4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Delårsrapport 1. kvartal 2026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1EB8A4-ECFF-2D79-9E06-D207A879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21F6-ABE2-DF4A-A30A-AF2564ABEA76}" type="slidenum">
              <a:rPr lang="da-DK" smtClean="0"/>
              <a:pPr/>
              <a:t>9</a:t>
            </a:fld>
            <a:endParaRPr lang="da-DK" dirty="0"/>
          </a:p>
        </p:txBody>
      </p:sp>
      <p:graphicFrame>
        <p:nvGraphicFramePr>
          <p:cNvPr id="6" name="Tabel 9">
            <a:extLst>
              <a:ext uri="{FF2B5EF4-FFF2-40B4-BE49-F238E27FC236}">
                <a16:creationId xmlns:a16="http://schemas.microsoft.com/office/drawing/2014/main" id="{D1EE9AFE-948B-F51B-6AF6-7796F6F64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012951"/>
              </p:ext>
            </p:extLst>
          </p:nvPr>
        </p:nvGraphicFramePr>
        <p:xfrm>
          <a:off x="623887" y="1067655"/>
          <a:ext cx="10621825" cy="3411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1540">
                  <a:extLst>
                    <a:ext uri="{9D8B030D-6E8A-4147-A177-3AD203B41FA5}">
                      <a16:colId xmlns:a16="http://schemas.microsoft.com/office/drawing/2014/main" val="2595762287"/>
                    </a:ext>
                  </a:extLst>
                </a:gridCol>
                <a:gridCol w="1214057">
                  <a:extLst>
                    <a:ext uri="{9D8B030D-6E8A-4147-A177-3AD203B41FA5}">
                      <a16:colId xmlns:a16="http://schemas.microsoft.com/office/drawing/2014/main" val="980481401"/>
                    </a:ext>
                  </a:extLst>
                </a:gridCol>
                <a:gridCol w="1214057">
                  <a:extLst>
                    <a:ext uri="{9D8B030D-6E8A-4147-A177-3AD203B41FA5}">
                      <a16:colId xmlns:a16="http://schemas.microsoft.com/office/drawing/2014/main" val="1646619884"/>
                    </a:ext>
                  </a:extLst>
                </a:gridCol>
                <a:gridCol w="1214057">
                  <a:extLst>
                    <a:ext uri="{9D8B030D-6E8A-4147-A177-3AD203B41FA5}">
                      <a16:colId xmlns:a16="http://schemas.microsoft.com/office/drawing/2014/main" val="3435820618"/>
                    </a:ext>
                  </a:extLst>
                </a:gridCol>
                <a:gridCol w="1214057">
                  <a:extLst>
                    <a:ext uri="{9D8B030D-6E8A-4147-A177-3AD203B41FA5}">
                      <a16:colId xmlns:a16="http://schemas.microsoft.com/office/drawing/2014/main" val="3912588757"/>
                    </a:ext>
                  </a:extLst>
                </a:gridCol>
                <a:gridCol w="1214057">
                  <a:extLst>
                    <a:ext uri="{9D8B030D-6E8A-4147-A177-3AD203B41FA5}">
                      <a16:colId xmlns:a16="http://schemas.microsoft.com/office/drawing/2014/main" val="3781125589"/>
                    </a:ext>
                  </a:extLst>
                </a:gridCol>
              </a:tblGrid>
              <a:tr h="214708">
                <a:tc gridSpan="6">
                  <a:txBody>
                    <a:bodyPr/>
                    <a:lstStyle/>
                    <a:p>
                      <a:pPr algn="ctr"/>
                      <a:r>
                        <a:rPr lang="da-DK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SJF Bank A/S (koncernen)</a:t>
                      </a:r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GB" sz="1000" b="1" baseline="0">
                        <a:solidFill>
                          <a:srgbClr val="04594F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085188"/>
                  </a:ext>
                </a:extLst>
              </a:tr>
              <a:tr h="214708">
                <a:tc>
                  <a:txBody>
                    <a:bodyPr/>
                    <a:lstStyle/>
                    <a:p>
                      <a:r>
                        <a:rPr lang="da-DK" sz="1000" b="1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Mio kr.</a:t>
                      </a: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kvt. 2022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8100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76995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Nettorenteindtægter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331337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Nettogebyrindtægter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4920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Udbytte af aktier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09801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Kursregulering sektoraktier og handelsindtjening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42421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driftsindtægter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1330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Basisindtægter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4577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977981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Udgifter til personale og administration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86140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Af- og nedskrivninger på aktiver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05930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driftsudgifter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536615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Driftsudgifter og afskrivninger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222632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091084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Basisindtjening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397688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da-DK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845062"/>
                  </a:ext>
                </a:extLst>
              </a:tr>
              <a:tr h="1825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Omkostningsprocent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4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da-DK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34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160988"/>
      </p:ext>
    </p:extLst>
  </p:cSld>
  <p:clrMapOvr>
    <a:masterClrMapping/>
  </p:clrMapOvr>
</p:sld>
</file>

<file path=ppt/theme/theme1.xml><?xml version="1.0" encoding="utf-8"?>
<a:theme xmlns:a="http://schemas.openxmlformats.org/drawingml/2006/main" name="0_Slidemaster">
  <a:themeElements>
    <a:clrScheme name="Custom 80">
      <a:dk1>
        <a:srgbClr val="003644"/>
      </a:dk1>
      <a:lt1>
        <a:srgbClr val="FFFFFF"/>
      </a:lt1>
      <a:dk2>
        <a:srgbClr val="05584F"/>
      </a:dk2>
      <a:lt2>
        <a:srgbClr val="F7F3F0"/>
      </a:lt2>
      <a:accent1>
        <a:srgbClr val="003644"/>
      </a:accent1>
      <a:accent2>
        <a:srgbClr val="05584F"/>
      </a:accent2>
      <a:accent3>
        <a:srgbClr val="F7F3F0"/>
      </a:accent3>
      <a:accent4>
        <a:srgbClr val="83C5A8"/>
      </a:accent4>
      <a:accent5>
        <a:srgbClr val="F3625B"/>
      </a:accent5>
      <a:accent6>
        <a:srgbClr val="FFFFFF"/>
      </a:accent6>
      <a:hlink>
        <a:srgbClr val="0088BD"/>
      </a:hlink>
      <a:folHlink>
        <a:srgbClr val="0036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179FEA95-A36F-459E-B0FD-F756CE981896}" vid="{15DBE548-D398-4AAB-826E-DF8E7A59E8BC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ACDC3BC29AA41863F2D63E16B9B35" ma:contentTypeVersion="15" ma:contentTypeDescription="Opret et nyt dokument." ma:contentTypeScope="" ma:versionID="f711e01cf846db9b188f5a4c2812817c">
  <xsd:schema xmlns:xsd="http://www.w3.org/2001/XMLSchema" xmlns:xs="http://www.w3.org/2001/XMLSchema" xmlns:p="http://schemas.microsoft.com/office/2006/metadata/properties" xmlns:ns2="825a48ae-85d1-4e0f-b8a6-37d14c949a96" xmlns:ns3="9e0a8e6d-132a-4a2f-884f-952d2d7b3e8d" targetNamespace="http://schemas.microsoft.com/office/2006/metadata/properties" ma:root="true" ma:fieldsID="18c94675a54ac3ada1e77f537c30f860" ns2:_="" ns3:_="">
    <xsd:import namespace="825a48ae-85d1-4e0f-b8a6-37d14c949a96"/>
    <xsd:import namespace="9e0a8e6d-132a-4a2f-884f-952d2d7b3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48ae-85d1-4e0f-b8a6-37d14c949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133ecdd-b597-499b-81a7-c54a651ecd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a8e6d-132a-4a2f-884f-952d2d7b3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f9ebfe-80fa-4d18-8279-5699251ebd4a}" ma:internalName="TaxCatchAll" ma:showField="CatchAllData" ma:web="9e0a8e6d-132a-4a2f-884f-952d2d7b3e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5a48ae-85d1-4e0f-b8a6-37d14c949a96">
      <Terms xmlns="http://schemas.microsoft.com/office/infopath/2007/PartnerControls"/>
    </lcf76f155ced4ddcb4097134ff3c332f>
    <TaxCatchAll xmlns="9e0a8e6d-132a-4a2f-884f-952d2d7b3e8d" xsi:nil="true"/>
  </documentManagement>
</p:properties>
</file>

<file path=customXml/itemProps1.xml><?xml version="1.0" encoding="utf-8"?>
<ds:datastoreItem xmlns:ds="http://schemas.openxmlformats.org/officeDocument/2006/customXml" ds:itemID="{8D2761F0-24BA-4D3C-8CC5-63098D1AE5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51997-06FA-495E-ABF9-E8758022E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a48ae-85d1-4e0f-b8a6-37d14c949a96"/>
    <ds:schemaRef ds:uri="9e0a8e6d-132a-4a2f-884f-952d2d7b3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F2982-D912-4997-9583-410C95ED1A8E}">
  <ds:schemaRefs>
    <ds:schemaRef ds:uri="http://purl.org/dc/elements/1.1/"/>
    <ds:schemaRef ds:uri="825a48ae-85d1-4e0f-b8a6-37d14c949a96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e0a8e6d-132a-4a2f-884f-952d2d7b3e8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536</TotalTime>
  <Words>2307</Words>
  <Application>Microsoft Office PowerPoint</Application>
  <PresentationFormat>Widescreen</PresentationFormat>
  <Paragraphs>842</Paragraphs>
  <Slides>20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3" baseType="lpstr">
      <vt:lpstr>Calibri</vt:lpstr>
      <vt:lpstr>Arial</vt:lpstr>
      <vt:lpstr>0_Slidemaster</vt:lpstr>
      <vt:lpstr>Delårsrapport - præsentation</vt:lpstr>
      <vt:lpstr>Den korte historie om banken</vt:lpstr>
      <vt:lpstr>De økonomiske resultater</vt:lpstr>
      <vt:lpstr>De væsentligste resultater fra 1. kvartal 2026</vt:lpstr>
      <vt:lpstr>Hovedtal</vt:lpstr>
      <vt:lpstr>Hovedtal</vt:lpstr>
      <vt:lpstr>Nøgletal</vt:lpstr>
      <vt:lpstr>Udvikling i basisindtjening</vt:lpstr>
      <vt:lpstr>Basisindtjening</vt:lpstr>
      <vt:lpstr>Basisindtjening</vt:lpstr>
      <vt:lpstr>Nettorenteindtægter</vt:lpstr>
      <vt:lpstr>Rentesatser og -marginal</vt:lpstr>
      <vt:lpstr>Gebyr- og provisionsindtægter</vt:lpstr>
      <vt:lpstr>Udvikling i udgifter til personale og  administration</vt:lpstr>
      <vt:lpstr>Samlet forretningsomfang vokser med 10 %</vt:lpstr>
      <vt:lpstr>Samlet kreditformidling</vt:lpstr>
      <vt:lpstr>Udvikling i kreditsegment</vt:lpstr>
      <vt:lpstr>Udvikling i nedskrivninger</vt:lpstr>
      <vt:lpstr>Nøgletal</vt:lpstr>
      <vt:lpstr>Bagside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Investorpræsentation Q1 - 2026</dc:title>
  <dc:subject/>
  <dc:creator>Rikke Thomsen</dc:creator>
  <cp:keywords/>
  <dc:description/>
  <cp:lastModifiedBy>Rasmus Kaarde</cp:lastModifiedBy>
  <cp:revision>6</cp:revision>
  <dcterms:created xsi:type="dcterms:W3CDTF">2026-02-23T14:45:00Z</dcterms:created>
  <dcterms:modified xsi:type="dcterms:W3CDTF">2026-05-29T07:17:10Z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0x0101009E7ACDC3BC29AA41863F2D63E16B9B35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